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96" r:id="rId1"/>
    <p:sldMasterId id="2147483747" r:id="rId2"/>
    <p:sldMasterId id="2147483734" r:id="rId3"/>
    <p:sldMasterId id="2147483708" r:id="rId4"/>
    <p:sldMasterId id="2147483720" r:id="rId5"/>
  </p:sldMasterIdLst>
  <p:notesMasterIdLst>
    <p:notesMasterId r:id="rId13"/>
  </p:notesMasterIdLst>
  <p:handoutMasterIdLst>
    <p:handoutMasterId r:id="rId14"/>
  </p:handoutMasterIdLst>
  <p:sldIdLst>
    <p:sldId id="272" r:id="rId6"/>
    <p:sldId id="338" r:id="rId7"/>
    <p:sldId id="341" r:id="rId8"/>
    <p:sldId id="340" r:id="rId9"/>
    <p:sldId id="335" r:id="rId10"/>
    <p:sldId id="343" r:id="rId11"/>
    <p:sldId id="271" r:id="rId12"/>
  </p:sldIdLst>
  <p:sldSz cx="9144000" cy="6858000" type="screen4x3"/>
  <p:notesSz cx="7102475" cy="10231438"/>
  <p:defaultTextStyle>
    <a:defPPr>
      <a:defRPr lang="lt-L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08">
          <p15:clr>
            <a:srgbClr val="A4A3A4"/>
          </p15:clr>
        </p15:guide>
        <p15:guide id="4" pos="2122">
          <p15:clr>
            <a:srgbClr val="A4A3A4"/>
          </p15:clr>
        </p15:guide>
        <p15:guide id="5" orient="horz" pos="2987">
          <p15:clr>
            <a:srgbClr val="A4A3A4"/>
          </p15:clr>
        </p15:guide>
        <p15:guide id="6" orient="horz" pos="3223">
          <p15:clr>
            <a:srgbClr val="A4A3A4"/>
          </p15:clr>
        </p15:guide>
        <p15:guide id="7" pos="2278">
          <p15:clr>
            <a:srgbClr val="A4A3A4"/>
          </p15:clr>
        </p15:guide>
        <p15:guide id="8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F00"/>
    <a:srgbClr val="0D9B8C"/>
    <a:srgbClr val="054A6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1" autoAdjust="0"/>
    <p:restoredTop sz="79264" autoAdjust="0"/>
  </p:normalViewPr>
  <p:slideViewPr>
    <p:cSldViewPr>
      <p:cViewPr varScale="1">
        <p:scale>
          <a:sx n="61" d="100"/>
          <a:sy n="61" d="100"/>
        </p:scale>
        <p:origin x="1051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9" d="100"/>
          <a:sy n="39" d="100"/>
        </p:scale>
        <p:origin x="-2434" y="-77"/>
      </p:cViewPr>
      <p:guideLst>
        <p:guide orient="horz" pos="2880"/>
        <p:guide pos="2160"/>
        <p:guide orient="horz" pos="3108"/>
        <p:guide pos="2122"/>
        <p:guide orient="horz" pos="2987"/>
        <p:guide orient="horz" pos="3223"/>
        <p:guide pos="2278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customXml" Target="../customXml/item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Relationship Id="rId22" Type="http://schemas.openxmlformats.org/officeDocument/2006/relationships/customXml" Target="../customXml/item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40" cy="511572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l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40" cy="511572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39F81E3-5936-44C6-82EE-6079166FE8AF}" type="datetimeFigureOut">
              <a:rPr lang="lt-LT"/>
              <a:pPr>
                <a:defRPr/>
              </a:pPr>
              <a:t>2016-06-06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8091"/>
            <a:ext cx="3077740" cy="511572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l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lt-LT" dirty="0" smtClean="0"/>
              <a:t>© Visionary </a:t>
            </a:r>
            <a:r>
              <a:rPr lang="lt-LT" dirty="0" err="1" smtClean="0"/>
              <a:t>Analytics</a:t>
            </a:r>
            <a:r>
              <a:rPr lang="lt-LT" dirty="0" smtClean="0"/>
              <a:t>, 2015</a:t>
            </a:r>
            <a:endParaRPr lang="lt-L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9718091"/>
            <a:ext cx="3077740" cy="511572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BC01FB-074C-421D-AD91-B9416D749871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2370083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40" cy="511572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l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40" cy="511572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52F29D-7A19-4662-A1B9-F66A676CB4D3}" type="datetimeFigureOut">
              <a:rPr lang="lt-LT"/>
              <a:pPr>
                <a:defRPr/>
              </a:pPr>
              <a:t>2016-06-06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63" tIns="47732" rIns="95463" bIns="47732" rtlCol="0" anchor="ctr"/>
          <a:lstStyle/>
          <a:p>
            <a:pPr lvl="0"/>
            <a:endParaRPr lang="lt-LT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59934"/>
            <a:ext cx="5681980" cy="4604147"/>
          </a:xfrm>
          <a:prstGeom prst="rect">
            <a:avLst/>
          </a:prstGeom>
        </p:spPr>
        <p:txBody>
          <a:bodyPr vert="horz" lIns="95463" tIns="47732" rIns="95463" bIns="4773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t-LT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8091"/>
            <a:ext cx="3077740" cy="511572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l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lt-LT" dirty="0" smtClean="0"/>
              <a:t>© Visionary </a:t>
            </a:r>
            <a:r>
              <a:rPr lang="lt-LT" dirty="0" err="1" smtClean="0"/>
              <a:t>Analytics</a:t>
            </a:r>
            <a:r>
              <a:rPr lang="lt-LT" dirty="0" smtClean="0"/>
              <a:t>, 2015</a:t>
            </a:r>
            <a:endParaRPr lang="lt-L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18091"/>
            <a:ext cx="3077740" cy="511572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D923FD-C139-4EB4-80EE-E198F7DA2E82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0613407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 dirty="0" smtClean="0"/>
              <a:t>© Visionary </a:t>
            </a:r>
            <a:r>
              <a:rPr lang="lt-LT" dirty="0" err="1" smtClean="0"/>
              <a:t>Analytics</a:t>
            </a:r>
            <a:r>
              <a:rPr lang="lt-LT" dirty="0" smtClean="0"/>
              <a:t>, 2015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056399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© Visionary Analytics, 2015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129623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© Visionary Analytics, 2015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833771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© Visionary Analytics, 2015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434636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 dirty="0" smtClean="0"/>
              <a:t>© Visionary </a:t>
            </a:r>
            <a:r>
              <a:rPr lang="lt-LT" dirty="0" err="1" smtClean="0"/>
              <a:t>Analytics</a:t>
            </a:r>
            <a:r>
              <a:rPr lang="lt-LT" dirty="0" smtClean="0"/>
              <a:t>, 2015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3582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 dirty="0" smtClean="0"/>
              <a:t>© Visionary </a:t>
            </a:r>
            <a:r>
              <a:rPr lang="lt-LT" dirty="0" err="1" smtClean="0"/>
              <a:t>Analytics</a:t>
            </a:r>
            <a:r>
              <a:rPr lang="lt-LT" dirty="0" smtClean="0"/>
              <a:t>, 2015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74373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 dirty="0" smtClean="0"/>
              <a:t>© Visionary </a:t>
            </a:r>
            <a:r>
              <a:rPr lang="lt-LT" dirty="0" err="1" smtClean="0"/>
              <a:t>Analytics</a:t>
            </a:r>
            <a:r>
              <a:rPr lang="lt-LT" dirty="0" smtClean="0"/>
              <a:t>, 2015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195361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7D7914-C620-48A8-B1A8-B2362F249FC0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22FE0A6-D03B-435E-A5B3-C439B1E5970C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68F6CE-8AC5-4BBC-A5E3-200BD967E8E9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DB85EC-613A-462B-ADBC-D30C67E95B63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A032A3-DAC7-4402-861A-CA47FA897AD1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65A82-8250-4093-A0BB-A334A637685E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E8DD3-CA12-42E0-AB00-1A95F93524A2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8914B-E03A-47F1-BDB7-767B54BE3F23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E6BE0-4B85-469D-BAE4-28670A4EE81D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196C0-D01A-4DFC-B22F-9A1F983DDDA1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63154-340E-489E-BC2F-FFA26C7FAEC6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D90BC-D275-473B-ACE7-3B81B9288C99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352D3-30CF-40A5-9706-38FE4E07FB3A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D2A0C-FD7F-4271-A8FF-BA88FBBDB06C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6920A-9D5E-4A4E-A8DF-24EB745846E2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9CA19-D4A6-4039-98AE-0BB8D4C45923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7D6F9-8945-415A-AB1D-DE8414FA5F8B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6D9DD-C3D1-43BF-8883-C0733EB2764F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9DE74-069E-492C-924D-BA9BAF6558D2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83003-8F7D-4432-A74D-5E072CBEAAEE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EBEB88-961D-47E2-A131-398B4C6FB4CF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FB91B-4690-496B-9005-8256C7EEA9A6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88372-DE7E-4461-B042-F3F116A72FB9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D41C3-4225-49D9-B6C7-589A3E1A3783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4ADCE-EC2E-4399-AA85-5175DEC6F754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01955-C8E3-4152-9B18-13992BAACBBF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851B9-D724-4BAD-90AC-13D7C9D39D57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4DD83-2FC2-4C87-804E-60633D96477C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375F9-A1D9-4A3D-9CC8-E3D620CC0847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CB77D-6132-4B31-AED9-116B58C00D5F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12C7A-8DC2-427B-B970-36BFE2A82F1A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BD3663-C0A3-4C92-AA5F-F58DA0248BA6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8482D-1711-4E60-9247-7330DFF889BD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7CF85-8605-4AE2-8BD0-DF52D2B930CF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DA828-C339-4E39-A640-2CD1E1EB88EC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A1936-F636-4FC6-8E73-80684F6AE15C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7EB21-5D53-49BD-BCFF-36B0C3F33B4F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C0387-F2E6-421B-B87C-E5CD6AAD8577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B448-C7A6-4A22-BDD1-66AFC3546652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648BA-6250-446D-B703-6297C8151802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A0AAE-079A-4D78-9E4B-2BCE67D71D16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B6B53-8091-493D-BB57-58FCEBACA95B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FA848F-BD30-47F0-8974-C07674C6BEA5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3D59B-65A9-42EF-B7C1-891D3922FB4C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A7134-06B1-4198-93F7-7C1CC2EF8A5F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E52CE-4934-492F-8051-C6BA75A5AF5B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AC214-51F5-4989-8ED5-11C20F04D084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35ADB-95F5-4C6B-8BF0-4E306A49513B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437D3-9E7F-4BE2-8CEB-CEDEA15560F9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43AD1-069D-4257-8873-CD86BAFE9026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5825-2EC3-4583-82EE-BE24532DAC9B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3D069-C6DB-4829-B836-01CA31A6A479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8F84D0-3D72-4A64-AD2C-980DE6D556FD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79CCEA-ED78-4103-A476-02DE19B68A6E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4F1D1B-BE78-46A3-951F-C7DFF6468F9A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7590B5-8251-4B64-8ECB-561EE3710286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Visionary Analytics\Logo\Brand\Baltas logo 300 dpi spaudai-01.jpg"/>
          <p:cNvPicPr>
            <a:picLocks noChangeAspect="1" noChangeArrowheads="1"/>
          </p:cNvPicPr>
          <p:nvPr userDrawn="1"/>
        </p:nvPicPr>
        <p:blipFill>
          <a:blip r:embed="rId16" cstate="print">
            <a:lum contrast="10000"/>
          </a:blip>
          <a:srcRect/>
          <a:stretch>
            <a:fillRect/>
          </a:stretch>
        </p:blipFill>
        <p:spPr bwMode="auto">
          <a:xfrm>
            <a:off x="7235825" y="6021388"/>
            <a:ext cx="169227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lt-LT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3" y="63087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199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  <p:sldLayoutId id="2147484254" r:id="rId12"/>
    <p:sldLayoutId id="2147484255" r:id="rId13"/>
    <p:sldLayoutId id="2147484256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 Bol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lt-LT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B1C8E5-390C-4865-B5FC-4FF571243EB2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lt-LT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07D9DC-F63E-4234-B1EA-AAAFD6C07155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lt-LT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BCB9B0-2938-422C-B87F-9ADE49B8EF8B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lt-LT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lt-LT" dirty="0"/>
              <a:t>© Visionary </a:t>
            </a:r>
            <a:r>
              <a:rPr lang="lt-LT" dirty="0" err="1"/>
              <a:t>Analytics</a:t>
            </a:r>
            <a:r>
              <a:rPr lang="lt-LT" dirty="0"/>
              <a:t>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0005030-9765-4EAF-83C3-E32589DF4DFC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hyperlink" Target="http://www.visionary.lt/" TargetMode="External"/><Relationship Id="rId4" Type="http://schemas.openxmlformats.org/officeDocument/2006/relationships/hyperlink" Target="mailto:Agne@visionary.l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4A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H="1">
            <a:off x="2803140" y="0"/>
            <a:ext cx="63722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t-LT"/>
          </a:p>
        </p:txBody>
      </p:sp>
      <p:sp>
        <p:nvSpPr>
          <p:cNvPr id="19460" name="Rectangle 13"/>
          <p:cNvSpPr>
            <a:spLocks noChangeArrowheads="1"/>
          </p:cNvSpPr>
          <p:nvPr/>
        </p:nvSpPr>
        <p:spPr bwMode="auto">
          <a:xfrm>
            <a:off x="292152" y="6021288"/>
            <a:ext cx="27004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b="1" dirty="0" err="1" smtClean="0">
                <a:solidFill>
                  <a:schemeClr val="bg1"/>
                </a:solidFill>
                <a:latin typeface="Century Gothic" pitchFamily="34" charset="0"/>
              </a:rPr>
              <a:t>Dr.</a:t>
            </a:r>
            <a:r>
              <a:rPr lang="en-GB" b="1" dirty="0" smtClean="0">
                <a:solidFill>
                  <a:schemeClr val="bg1"/>
                </a:solidFill>
                <a:latin typeface="Century Gothic" pitchFamily="34" charset="0"/>
              </a:rPr>
              <a:t> Agn</a:t>
            </a:r>
            <a:r>
              <a:rPr lang="lt-LT" b="1" dirty="0">
                <a:solidFill>
                  <a:schemeClr val="bg1"/>
                </a:solidFill>
                <a:latin typeface="Century Gothic" pitchFamily="34" charset="0"/>
              </a:rPr>
              <a:t>ė </a:t>
            </a:r>
            <a:r>
              <a:rPr lang="lt-LT" b="1" dirty="0" smtClean="0">
                <a:solidFill>
                  <a:schemeClr val="bg1"/>
                </a:solidFill>
                <a:latin typeface="Century Gothic" pitchFamily="34" charset="0"/>
              </a:rPr>
              <a:t>Paliokaitė</a:t>
            </a:r>
            <a:endParaRPr lang="en-GB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chemeClr val="bg1"/>
                </a:solidFill>
                <a:latin typeface="Century Gothic" pitchFamily="34" charset="0"/>
              </a:rPr>
              <a:t>8</a:t>
            </a:r>
            <a:r>
              <a:rPr lang="en-GB" b="1" dirty="0" smtClean="0">
                <a:solidFill>
                  <a:schemeClr val="bg1"/>
                </a:solidFill>
                <a:latin typeface="Century Gothic" pitchFamily="34" charset="0"/>
              </a:rPr>
              <a:t> June 2016</a:t>
            </a:r>
            <a:endParaRPr lang="lt-LT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9462" name="Picture 2" descr="E:\Visionary Analytics\Logo\Brand\Baltas logo permatomu dugn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33375"/>
            <a:ext cx="2087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12"/>
          <p:cNvSpPr>
            <a:spLocks noChangeArrowheads="1"/>
          </p:cNvSpPr>
          <p:nvPr/>
        </p:nvSpPr>
        <p:spPr bwMode="auto">
          <a:xfrm>
            <a:off x="3010069" y="3398228"/>
            <a:ext cx="576064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3200" b="1" strike="sngStrike" dirty="0" smtClean="0">
              <a:solidFill>
                <a:srgbClr val="0D9B8C"/>
              </a:solidFill>
              <a:latin typeface="+mn-lt"/>
            </a:endParaRPr>
          </a:p>
          <a:p>
            <a:r>
              <a:rPr lang="en-GB" sz="3600" b="1" dirty="0" smtClean="0"/>
              <a:t>Participative and Collaborative Policy Maturity Model: </a:t>
            </a:r>
            <a:r>
              <a:rPr lang="en-GB" sz="3600" b="1" dirty="0" smtClean="0">
                <a:solidFill>
                  <a:srgbClr val="0D9B8C"/>
                </a:solidFill>
              </a:rPr>
              <a:t>Institutionalisation Challenges </a:t>
            </a:r>
            <a:endParaRPr lang="en-GB" sz="3600" b="1" dirty="0">
              <a:solidFill>
                <a:srgbClr val="0D9B8C"/>
              </a:solidFill>
            </a:endParaRPr>
          </a:p>
        </p:txBody>
      </p:sp>
      <p:sp>
        <p:nvSpPr>
          <p:cNvPr id="2" name="AutoShape 2" descr="data:image/jpeg;base64,/9j/4AAQSkZJRgABAQAAAQABAAD/2wCEAAkGBxMTEhUTExMWFhUXGBsaGBgYGB8fHRgaGB0fHyAdHRsfHiggHxolGxsaIzEhJSkrLy4uGx8zODMsNygvLisBCgoKDg0OGxAQGy0lHyYtLS8vLS0tLS0tLSstLS0tLS0tLS0tLS0tLS0tLS0tLS0tLS0tLS0tLS0tLS0tLS0tLf/AABEIAK4BIQMBIgACEQEDEQH/xAAcAAACAwEBAQEAAAAAAAAAAAAFBgMEBwIBAAj/xABAEAACAQIEBAQEAwcCBQQDAAABAhEDIQAEEjEFQVFhBhMicTKBkaEHFPAjQlKxwdHxYuEkM3KS0kNTgqIVFpP/xAAaAQACAwEBAAAAAAAAAAAAAAADBAECBQAG/8QALBEAAgIBBAEEAgEDBQAAAAAAAAECAxEEEiExQQUTIlFhcTKBocEUIzNCsf/aAAwDAQACEQMRAD8Ae6ORp2lZXoSSI6x+ueFDMZQ1KC1EYyxdypYgSynQoHIKSt/9JwxeIqpGTrEWPlm/NRzPyF8BBkHrUKK+a9IBVkIR6rbSVJ3G4jGVq7HFR5xyadUE2wMzEZhkUgeVTq6zvCrTQLqkQCzA9caRktDBPQAWQH+/a2E/w9wJUNWhYrIau2okuzHUKYO+kCJO5+ZwY4r4joUHWm8yxUEj4aYYwNbcp6djg9OdoOffI0JTWB6V+gxzUjUAEWOft7RiWkpHe0f7xiOsAMHeQCWWcVHWw0z8t+2KrU5JIgA8o/XfEyxBj/BjnjtacCbf3xUJwjvLUwLECedsW0pjkAPYYgA7/PE6VLbYtEDI98sdMeeUOg/Xyx2gxDXqxbFngqk2zhiLW3649gHkD8seUqXXE6KO2Ixks2QNTUCIEe22OPy6EfCL9RjrMnsB3OODmABuPfriCyTwUswlMNdVttO33wDzPijKpU0gAgGCwI0gwTpHVoG2IPE+dWo60FltWouBIIUCApNoDOVBPQNgIvBKdNUpQBpVpImAW/5tQcuehR1aNgcAnYovHkMkO3COI0sxTVkUAkAssiUkTDQbGCMFAgtYdrf1wJ4JwenkssxCwTLv76biewAE32nngf4U8XrnqzU1XQoph1M+q4WQR/pJIt0wcFuQz1EB3A+gxwaC/wAI+mLSUbXOKXFs15Kg3OohZt6dVgzCZ0gwLdcTg7ciUUVAiBjlcogJIUDAngnGmqHTUVQ4JUlWkal33iJ3HUYYKQkYg6TwQeQOUjtOI6lAC957E4vBMfVKfyxOCu8F1qXKSBvI3v1jEa0yPUGYjoTiv4i4gacKgGosszYQxIkHnFvaZxby5LJvffkfkT1mcVCpkP5MEzqJn22+m+PBkLxNtxKi32wRpU+v+MSNTmNvbEHbkgPV4dPT6c+uPKeS/wA4LFI6WP1xwwPKP1yx2CdwPagbWUd+eOnpwvI/bFTi/EQnpWNXKTYe/wBDjvL5kVELD4hY7xMAm363xBbgssOYFsdeUT+pxwj2ExJ2PsMT0zN9gcdg7ODjyf8Ap+mPsS6e/wD9jj3HYOyUVAI0kSDYzcEGxn5YU+BZYCjU0NU+Ooq6mb0oGMBQTAgWkXMb4ZONcQShQqVXNqaltpmOQE74T+G8eoiklGijvpHqDMqEMTJFzJMk7CLc8L6qmy2vFay8l4WwhLM3gM+G6nkUKwAlzmKopgteoSZljMkgG7H+E9ML/FshOpGK1GB8uWA/a5qqLub3WlS/dOwtytd8KZ41MwquAhFSs5BaTpZEAAFua4IcT4b/AMRl0VgBUeoSCblm9TvJ/e0jQNoDHpi0nKMlCXeAScZJtdDR4OZzlk1sWI1BWO7IGIRtzMqBfFrilVaaPVcwigXAkz7c/bfFpKa00CrAVRA7DGW+NONtWzBVD+yoHSST6WrMQASZgqoBPbTywz0uQK7yh64JnzXTWaTUxqIh4k6bTCsZBxYzueWmF1EAkws85kwANzvgF4LyjLqOkQEWGk6jqEyw2BNiByUr3wg+IfEGY/M5hTUhFr0/KAgmQyrFrgbk/bEYCLk1vKcUpNADi5KjlLDex/W2CHb+uM9yNYuzCTppLRibCdS/DaTYRc3jtjQFe/Q45YZWawTs1u+Kj77/AGxNVa+I7C5/UXxLIjwL+b8XomYGWRdbhwjE2Ekbg9pE/PDNSrBlDpDAgEEcwemMmyfAfzD0qg9TV3eowmAqmTJI5DV8POYtjV6dMKgQbKAo22AxZMiccMr1EmY5nFeqN9gv0k/rni3r5DAni+dFOnUqTdVsLXOwvv8AFgfkLED+G6Wtq2YgHXUKodP/AKdIBdze76vt0xV4rV86slXLqQKZvUqqyoziQiqhAZ9LFjAETe+JOChsvk2qkMXKFyktAa5ECfSIMmMNnB+FBAHqnzKhEkkWQncIOQvvcnmcJadb7ZSRaySjEo/lKv5J1quxq1EOvXeGbcQAQOkDClwzwWcnxFHWqCWc+VTUGVoi7F9hGkBY6kb4auK8YZc2KPl+Yo0sQp9Q3MmYUj4bTO+CXCcshZ816i9WI1CCijZANxBknqT0jGgmusirfgKH/bAfxD5J0ByA5B06lJDAxqUkCwNr8vrgwwtiHMZdXXS6yJ+Y7g7g+2LkLAs8C4dSrUWqUdVOsHkan1FWSdOsD0kEHuSGN74M8Hz4qK1gtSm2iqn8DduqncHmCMQV0OV11lTzbAMZAqQD++RZlFzMSL74qjMJk3ZnI8rMHzNZaT5rR6JtINgvyGK4LdjISMfFsVMpnFqKrCQGGx3B5gjruMW4xMSrWBH8bUavn041FKqlIXcVFkiO7KWHvHW5fhpelWqUahJDeuk0fEpA1DsQ0mP9VsEOPUm0B0Esjq9rkhT6gvcrIjHGerpVRKtIq4p1ASRykaT7EBp+uIaLqRcK25Y+O2PtU/LHsxipJWzTwPpgFx/inlUmIaDEj3H6GC3EJge/WMK/i2prBQqdrnmPr79MQGj0Jed4nUaqj1GjUJAuSQWAuJETI2w2cG4ofLGsgTE+9rdryPaMI/EawOep+Z8LpoJtsYlQYFxIPy74LZVzHkHUDSYI2oiZUn1bx6omehGIOTNJo3Ud7z0+mCFFBG3K9sCeHVAUEGbQQe2CFLMErNv6fLrjiZHWhep/Xyx7iHzD/CPv/bH2OKiZ+I2aC5VFMjzKqKO0Sx5WssfPCqzSCxDxaSQCPckXncX64bfGdFDTy/mgkeabyVMmm0QeVx9sIvFMwJqcwIgkswjtUnf5TjT0aShkR1WXNIMeA6Zq516y2pU00jRcEv1+QnGhZdRXzKgXGXJJPSoViPkrSe7DvjPfCWefL0pRk0uNbBqZdpIG5DCwED5Tht/DLONUp1izhyarEmI9TATbcCdpJxkTfu3uxs0fYlTUk0M3Hs3pQIp9dRgiiYN/iItNlk4UeOeHqVGgCFapU1yBBhnYAeoAbaAZNrFhacH6rs+YqzMIFRRylgGa38RlR7DvilXVsxV/LIDpAHnuJGlQfhBi7PEcoWT0kE7ZO5QiQopRyyx4ENZst5lVpDnUkRGk7NIAJ1RMneeW2Mq4jR8yvUZixNOs4JsASX1hp6iBbG7miFXSoAGwAEADt2xkPDEKVs1RKgstYwSsn1GxnpHPDFrcY8FtLFSlyFMnmVIqMzBWmksfFISCAF5mZwz5CrVfPBdUIlJmampBClmGjXa7wHsLAD54V10UiXdQWSSk8yDBHYkkQOdsPHhrJijTEj9o511JuWcgSSY2BsPYYiltovq4qL4DNQSAJwveMuImlQ0pHmVSKagmI1bt3hZMe2DVOtMd5wp+Jg1TMKYkURYgkBS/7xn0n0gADvg7E1wdeF8iEzACqFCUo0gQIdlE929G8XnB3jXF1oUmduoUDq7GAJ7kj64X/BFTW+Yqxu4RTeYQRpIPMOW+oxa8cZYtlWIu1MioN5lDy5TExOI8FkgRT/OV2J/MeoKQVRgq05tMgFiZnrOIqvDc15tKlWrCpTaXqobghDIGorPxafobYm4vRpUMpUzIqOzVKaj4pCqxBERaB1HKcUfDOQZqOuqAxf1esAk2ne5j7YHKLcWkwnTCfG82jmlTVlYM8nQQQNALFWI2nSFieZw35DPF1M2PS/6+eMl8aeJHSvl6FGIVtTARESBA57T/AGxDxPxDmIZg5UHkDutz0nYA+04imr2lhFZ/Psdc/W/42u8mwZdjcIqmLiN5wz+Ga2vK0HmdVNGn3E/W+EHw7mS2WpVqp+Km7M2rcuxYgg8rKBfngpwDJV69KkGqChTRSadNLtEnSWQiNQERMi218RU/lIUrWXJj+Dj3CxVSrQUu+achYPrCwF2OrqN9oi2GLzrA/MYZ3ZCuDR6+x5/1xnOYzTtmGoOT5WXceWoA06Hghm6lT6RtEdb4aq3inJgkHNUBBg+tbH62wP8AFGZpulA0Srs7wGQg+mCWvsRA698VfJeCwVfDme8nMVaJIFOofMp7QH/eAHezc7lsO6t0xmvif0ICDenDrbV6lgj/AB8sNPi3iNShlXeiAKpB02BjuFO5JgAbSRjos6cRiJnABc7SojMU6zBQzlgObCqomBufUH2BwqUPFWbpVULHzgzMDTUAD0aUYzE/8xoUc9JMnlf8W1/LzVFjYPSK9BIM77R2xEp4WSa6sywwtwfijVaQZ9IYECQLNAAPXnOIeNeKqdFSPjcNpIH7ttz2EjChV4kKOaAFlqwewcC1x6TIn54o8dZfzFZpB10HN/4ldLiLcx+jisXkK60m0N3h7jGYqVmp1Wpsup1Uhf3qYGo77HX8tJ64teKJWxJuQDBFwZHMT9IPfAPw6ZzCAH/1cyxtE+oCPaDt2wTpcTOaqVQUAVRCkcxJEnuYPLEkYwzLvFNQlmqkDTTrJ7i2qe83E/6R8mXj+W0inXUsS4VHVdn3KNPI+rlEjFx+CI+arUa6TTrUk0mP3kFyD+6bqfc4+8T0vKyQpuTU8p6UMFn0hhePl3xVvlFlHhsaeB5nXRpm0kSdufK2CdIxb6foThf4AxFBNJk+3O89Bg/lTYwP6G+LEI6ip+v84+xZhug+gx7jjjGa+az/ABFUYOlNaZlUAuCAVkkm7X7b8sUeOZCpS8v9qar1CVcGBEkDad+c9MNvBs0FAUC5uT88CfGOWJegwmCwFhaVBYCZ/UcsBhqZ9LoceirzyS6xSpyLemwmDcwPf2kYO/hVWCUq6MY01jaCIOlTA6n+2FZaxZlUkjTBInaTyGAjcazCV6qUDA1E6ZPqkATuLwBiujrlOTSGPVXGFSybPwipqpmp/Gz1BI3DEkGf+jTGLPg+lFE1SZNdvN2/dcfswfanpHvOMLPGsxKHUAAQAJJ1CwKwWIg7RHLG7+G82tTLUithoEC3pt8NrW2wy9DKiW+TzkxPdjYsIL1z/PGS8aIbjBpqoJ8tL76YljKc7EAE7XxqObq2IFo3PQDGY8NpmpxPNVQdRELvsRyHuAD88DsfxYxRHlF/jD0qFTL1CmtxVYKB8TnyydI5XYrfbrGErivFXqZjWcwwq1GXTpLaKaoxPpVbupewB3CE8xDvkckczmswHf0hRTQob0wwJeDFmPpHWMV/DnhdPz1ZZFTTGojZFABSmB7ATECFXuMUqsWdq8HahZeR+8PGctROtqnoB1uIZpuSRAgzywo8YrRmM2fU2nTYKpkimkC/MkxEc8PTwFgWHbCXQUnN5jb/AJlJpIP7tIG3faxthgWl0LvhTjhpFctR1M7EtVMDShaTFtiBAIAkmeeDvFuKVRT1vSraFgMyMGBhoP7OzbEmYA/qH8NcLelRqVKbgamckQSWqaiD0AQaYEc9W2GLLPXrAaqaClUpqzatQYMQbC1+5IG4ucCcueBmMFtyZNR8565pI7FKj61CkadDGw0cpBFhtfG4UMuKdNEtMXIAH6E4zbwtwmkuZeovwhyKYMmwO49zJ+mG7xVxBqWTrVBMhdI3+JrdLX+WCgkuTP69VHzGarCTB00zpGwBEg92k/TFDPpVdDII+KAAD8MJY9N98OvgrwpNHW8BCBqZjYaYO3vfE3HeOcNRfKSqajibUk1Ek9ZKqFG4v1xXl8o7KKmSn8jlpFvJoiWUEAtEGDY3jc4fKuRArUGVQB+0LkLv6I3A3Mj6YyzhtTWlOgaoWhSsQdS1KirdWIMwonb/AE4eqOb8xR+bZyoBg0iVDRsXVZN7X+H2wOEcNg6ouMWS5vg6ZSnmHetUZHQqEvJZjsJJ9RMAREYC+PKmbYUMlT1F3QNWanqhUEAme5B97WwA4jxOvm88lNddKlQbUqsdRWNnJJM1CbqLgDphhzvEjXWjTqhqgdtDOwiVZTIlQNyoMRa+CPgJFNg3g/BMrlwHPlrB0hj8ZaRIE31Anbt7YI5PI0stnKNRYNPMOQiwV8upoZi0dxI6gk7zj7glGgRUyh0PTRyQE1EAaiYd9jNvT258p+Ok1c9lEAGhC9Vu8LpAH/dtgSfPYdr49Hfj2oKYQjdnRL/6nUdek4NV8uczWqnXpp0HVEXTOpkAqTM7BythzpjCj+ISTSpeWdTjMU9KRuZELG/LlgvxjiNLI5WmmYaqHqsbUB6mdpLAEkRJO84ugTXIv8Rz+XyecCPrqeRSQkKoOthzJJAXTqLG9y/UDF78SOL0qtHLZmiyuSzKACDZl1XGxjTgZxNMrUBplFoqLuNf7SrtHmVbixIJVZkkXAwB8UqieUlFNKA66TagSvzA29/ni3D4ZDynlEPGc21ZEqDVrRl0gTLEAAem9yQJM9cNfCKdLiDVSpK+WppuOf7REnlYhqZPvjNlzJiGPxGYJtPcDnOHL8LK4p5msmpQHRSADAOmxjuJH1xCjiJdT3T5GPi+Sai+XWkzB6tVrgwV1L6jvtC7dcX+DU1TNVkWNCU6QXtANp2mIMd8R+Kay03o1mlipZUUbsz239h98RcEyj0lqO5XzKr63IOxOyieSi3yxASx4eA9nkBUsPiAMGLg72PLAnMZcZzJOZM1EYX9RVonoGsfeMdca44KKgldRdoAmAIBJJ1GNxGKvAeE1HoCkYpUnLOIPrYOZIJA0jflyPLEqDfKKO1RI/CPES9E3kgxGqRqtN+sifZsO+UWVubfbCVTyQy+dqU0GlatJXUkACUOllkb/uG/XDhlWgCRuLjof7YtJY4KReUW/Lb+Ifr54+x553+ofU4+xXBPJk9SuVbRBNZh6QosLgFzeNK/fbFriWUNRVFepUYUzIJYAQQQLIFWY5fzxFwxdbmux1MyrrOnZFAhVBIEXJ26YsZ/Oqw8oQQdt7xfbaeX1wo/jxE00vce6aAS8ISQyOaei7NyECYjC9wrPlqr1tPxGSALCY02+mC3inilIUXpo41tCwFMWMmWiJi2+FLKVdOx/ny5W5/2xremRxLdIyfUrFP4R6CtGqUqMQbpdbWm94O9/wCuHfwvxiu9KnSFZqKqlhSVbxIuzqbne0Yz/N5yQ1txBmCcMXBOIotH9o6xABJUMdR35Tt2juZw16jlNIS0v5HGtmZpGoc3X1QSwZythuCAoFr2AwL8A5hyKrsSWdyxJEE9DymwGFXxJxdSmhTqiykGfSYkgz174Y+C1mo5IMsOTAQdC1vtjIv/AI4NTTLM+Bo4BnClCvmNBch6zgaYnQSoj5Lvhm8K8OGXoAE6ncl6jj952Mki8xyF9owqcF9HDXAPrFNtaizBoJb6GcNdDNCnSpqWEhAs8zAG0/XC+lTzJv7Ovi08MFeLvF4ykIq+ZWaSq8ul+cybAb3x54a4TmqqvmKlVEqVCpNPy5VSohZuT8IEwcK/hWs+bzWYr6gHg+XO6oGYDSWkcukTfDR4fzWadK9LWorhholzBK3Yawg9OkpMDmfk2uXgDNJRAY441Cq2VzJSmPUSwMBL3vF15ibWHUx3xfxrlqFE+TU8ypyM29QJBB5qIMR7c8D/AMZ6enymB/aikBUIuSp6m1t7kDYYy6pUfSASSOk2A2v9TBxKrWckOxpYNy8F0Q1BXBsUkE77c++IvGWUepk6gUGV0uI/e0MDH0BxR/DPiR/LBTEKNMyL2sRz+uHKtVHl3iDb622xBZYaMvq8ZbOKmUSt5dFCRUIaNQkE3O+5tFrYaPD/AITyNRqYWktalT1AAuXXXBJOnVE/L5YG+DODk0ai0FCuWf1tM6dRAgiLWG1jEYZPBeTZVzAqVNTelS20MA08xb1AwepwrOe58PGAm3bHlDBV4dRai1JFpqGGygC45xz+eM58FV2rI6sFVqDaSFMQBYiASIJja0DD5w3hVVHmo6MgsiLSVYIG5Kie9j0xnXhXKfknzCPUQsaigiQAC4LFZO8WvIvgteMPkBHOQjn83TSr5IHqYHSqgrLNsNUwJMm/fFaqC9xCutQH1agVNOVIJBidxzt1xDx4+XVLrcGvQ7kEU9RUdpP3wJocYIrLLehzV19gaoEm03EjF/IbnsP0/ElZnNPRRRFUMzamLEHnIABPLlflghk6utjWPwU0hLz6dyN95HPtgflPD4ajTciCEZQFsG0MYkbEWFsccczjUcutGnZnYLPTm220Xj5Yq+HkunlKKIqmeFau9UHTSpVFNGOTqbtEbTb5YH8S4ic3xNBX9IppOmZBaLFecE3jEOar+RTkyFUWWTv8ufc7zgWPM1pWJAapzBA+UwYtO4wDTzlOUpeC2pgopLyGMlXpVczWWkwZGiWEggmevW8Rtp2GJanAHzlfTSpBaaenWRCz+9C7MAfvgZnOIV6L6zQouSABVWGOlVEAR8NjcbmT2wxcFXiK5ejUoOGR6avpGk+pzJBkSTBvtAFpOGsYF8+GAPFHgjMUB51OKiLvAggLeSNt+nQYufhoivXFwdAeoDA1EvpWCd4ENvjQ+OOxWomg6NJBYgaSCDedV+QggRjHvAecejmytPTcOp1SARIjYfP2OJz8WdGKU1hGheMC3mZQH4TVLEWvCkx9f5YL5fLSBK/M8p7nbCxxbNVm8qrUNKaRMABgSSIIuTbTzjnhpTMKVRwwCuoYA23788Ui01wGti1LkU/GSmlosTTDozCJiGkm1+Z+sYdPC9UeTTXVq0j4hJmwPP3P1ws+L8rrT92YMzvbp25/IYE5HxvTytBdQLswZTTBgrpJWT0Fp5TywxUxO1c5Gbxi5/M5Woot5jUzBgDUtiQbEyABb54OUsyQplSDset9jHTbGJ8a8c5rMWBFNAykIJa6wRLNOxAMRg94d/EZ2qBMyAQwC6xaDO5AEEewtiJ88k1zS4NK0t1H1x9i/qof+5T+uPMCyG3oyvOZz8vlk1azyAt0IgjYWEz9sI+bz9TMPdiqTYTYQO5wz/ijWOqmo+EkgwDdksbmLgMLCRcXwnZVrQBckXgki/L3OOrrSWfJN+ocviuiXMZJgkxYQZBBHTla/LFan9vfbvgtnuINo0sL7gTK97C2K2UyWpCajlQTCiJLECRbmMMVWOHIrOKfRXppr3YKs3Y+3QXOGThGXo+laTq7m07EnfnfAWvllT1AlZkbQBHLckntgalQq2pTBB3xeyx2PLKpbB7q+HHaGIIXkCB1k87fQb45ai1OaYJam3qjoRM7bDt2xd8J8WetR0mzpYsZOoD7c74G08walV3kRMSNoBgRYe/PfCWoeImx6VUrNRFf1C2XzGnX8UlSCV5iI6Ekb274b8pmNaKSRqEqokbjnB5wBflhGX1SIBaIvtHeOX9L4LeIeN/lFUAK7upCAkFQRpOoxcwTa4kjAdJFsf8AWlFWpLsHeHcxVymYpqiqTrqLBPxS8FT0EHflqFsPtDjmiqTGbLAemnoC0tRv6mAv1BJiBzwmcBopVqKWgnUSwgAgkgmB/wBQB+3vrIynoc6tgQY7dZnDMouMsGJOGOJGF+Pc/UqVKpqgFp0yJsSJgH+ESeQ5YXK1WKekkRykGZ6WtEHeOQvywy+K+HetxYeY4MlvURPJRYQCMCK/DSlJoJk7gdO/b5YNVFyjlEuics48DB+FubH7VSx3UwdiP52O/uIxqAUuACYiLD/PTGE+DM6aWcpH0gE6GBJAIPWL7gH5DH6G4bSGgD7/AKv0xSS5AQ5Qi+Fs2cvmnyxhdMgadnDeoGOW94Nypw5cNq6Q4GXZ9UM5GgB2MDYsJMDnhM8estJ6OYFiHCll5Sd222udjzxcbxNXp0PPpLTYFZIcMALTvq6z9OU4StrammumMp7q2vodONcWXL0HrPAKqbA3kjbGU5nK1fIId1ZiorMW+KoSWVoiQQNQkdsDF49nOIVxrOpVE+XT9KjkCdRu29iYwU4nXp1hUBGhgRGrUh/1opgi/v8A3weMNoKtpPJayGUq16Zq1SFIZIW5vSUJqG5AYkn6YFcT4dS81VYnV5kKLGSagMbWn/bBngefApNMs9MFGAMbCx94g4F8EP5vOOSPTR9ZMXZpIW+0CGM9sCjuc/0Oy2Rp/fRoAqhMsmvcT1+LvP6vjPBnvzGZd5imhKL3I+JgOcn7DD1XOuiUAJGqT6Zg7xI333HTGfcQoeU70ypEEmd51X36XiLxGO1GXDCB6WKcyLjQNSvTQEFVOtl2sL/fFTxBxCmv7NFLGZUbm4IJi8jlHfbFrw+AWqahDsNKjsxNwDvJB/Qxd4H4ifh1Ofy2vzKhDMx9TaVEhRpmbG223M2vRBRiogLpbpNi41LPMpnLVGpgaSPKNojZo3Ftvblgz4b8Us/lZRmqZfRFNTTYCeUMGRjI9+uNO414yoZPyXdWYVV1IFI1bA7G1gRzxl34m8ONLPHNUkIputOtqIiHqE7dyYnucMd8AXw8pjR4346aGXp0adTXUJgux1EqBBLwJ5j6YR/CNULXZoj0CNM7n3Njbn9sWstwvzUUn0uYJe5ZgBz2tYWxD4fUAuwupqkCeWkR0sb4DZ/BoNpnvtT+g1xxj5TVLSNRKz0HT6YgXi2qnYk+WiwFYzEWOhpBjb0/xDbH3iGoBl239VhYSf6xzxY8PeCWzOXoscyyhkU2WYUj4RfcHqMUoWIDGqzKxY+ilmPEYb1am56bEXAsDa/MWkYo8O8MfnalZ1qKsKXALXLTffa8z8sMXFPwzenT1Ua/mkBmZHsrQDYDe47/AOynw2sUi+iG3UnkQCBJidjflg+cLgVdbyshPN/h3VUMFYGogJKKdRO8AQQbjme+EnSVOxBB+hGNpTxWjZbznpgtDI0mCGU6dMAEmdZPfGVcYQa3ZARTZiEBEQo3sNriPbEwk32VuhFcxKn5+v8A+6/1OPcV9S/wD9f/ACx7gguO/wCKQY1ghPw620zPxOY7fDG2ETQw+W/b3w7/AIhZhKmfrSAFSE9zvPffFXwp4VbP1qqU30qihpiQWO28QLb4pGWOBiyGeRcyuT1rUOoDRTL33aCBA73+2JqA8sBjHYzz7AGducY1M/h02UyWad/29UoQqoNI08wVOqf4vkIxkLZiRG8XB2+33xPYLhE1aoXUnrFgN4tPuTyGGzwT4M8ytOZX0hdS0ww/aSsj1AwLGRB3EHCvwusVrUmWCQ4MHY3xrTcZXIcNoCS9dk/Zk76mFidUkAKYjlYYiUsLASqG9i74gzSU2rUUVlr1IBAvoEAEkyLx0HPpitlKARQDB/pHXvOKWRoOahq1GLu7SzHvv/TF3iOYAUbgdJn2+WM26ze1FHr9BpP9PB2TXL/siuc4FrKFIhbiTGu8RMERMT88DuPVitcaiSWhmJ3m4Kif3QD84wT4BlJfzdyZtv6Bvttz35YGeMm/aCGU2PpWfTc8iAAPbffGjRHYlg85rNQ7b3P6ZYoAG95Nh1F5md5t/vhnqeMc2uX8ssXIADECdWwuevWOvLChwaoWFzBAvfE/E80gCkxqk/zjp2xqShCcdzHpRrnWpyO3zHmTUruzMSP3Yt05Ae0Xx6lYEtPpWNx+91jrucB340oUqqFpvLGIPaN7AXtig2fcszwIO4i22A+7GKxEVetrgtsSTIVdFUOBOh9UdgZj7R88fo3hGeSpTWot0YA8r7Tt2jH504cxapAIBYgHV/q32G0/0+WueDs+KdEUDukRpEglb2m8aNHLkcKS7yZ0Wm2HvFXChWoVFUD1DcrIDbqT2nGX53iQdFporVIPlIjc2H8V5IXrfbG00yGS3NeVoI2wtZTwZRGaeuy+typjeI3K9CTEnt74E4qXYRSazgq+HeADL0fV6qlT1u0GGMWAj7csDPHtbRk2by5LsLgEaRNz2MCB/XGjV6IO4AgxPb++E78TUWnkiNMglQJ2v7fPF4xy0VbwjPvD/FaVFfLIKK51DUZBDRay2MRi34Nraa+Z0NuVIkxb1cgRYSe99sAanCGVQf4hExMbe978tutsMHDM6lN651KAlOmZUAkgETv8UdPrhjUaP2nvXTB16v3IqD8DllWlTEhZgzJFjAEgR9edows8ayoauATqdgfU0AekwbAbwQNuWJKnG80Iqrw6s2XaGkk6jB1bDVF8Q8T4gjVKFUK1N0cCojCGAqRyFtxved8IWrMHgZqniSZW4rkhSr0nMgALN7ECD9zzwws61MlVpo+j1srFFNQ6XYyAo5lZE4r+IqXmUzMyFMHnBHT2kYSvDviDMZfMOtNQXqMAAw+F9gbHblGFtFY7IflBL0oT56Zu/Bc3QqUFpojFaahQKlFl+ECD61AtAuMYZ4/4zUzWeqoWOlHNNVtbRa8bmQeZxvPAalb8sHzLDURqMDSFHS5x+Z+LtOYrk2Jq1LGebNz3xoQ7EpvCHjhGWZcvr0lgaczbkP7dByxU8I0P+GDROpmMyRBMjlA5Drhw4BQL8MpBiCWpgXAMfu7gm8c++E3wrmxTL0TyYgcwRJHIT/nC938Hj7GdAkrMfg58Y1y2mkoOtQECruTsLDrho8LcQr0VFGoENNJpaDKvC2DCRDK1+fLC1k69L841Wqx/YiUQAszuZ2A5Ac+4xoHCSXClkNNiJKzsZuCdjvti2cRwG27puWS8/GVGUaqylFpoSQBeFHL7T0xiNHPKxD1NUQZ9Qk8jy6HG1UuH+bl61F4iprW/LVIt25/TGYeKvCtPKUwhP7SFIMH1wsNeIAkE3IO2LQxjkrcmuuipWpjy2orqYECr6SSVZlvIvPpA+n0EV6hNFP8AUxkA7sNpHW53xbyvESrMokEsqgg3gHeeU7b4lbJKztpBAktMExE7EAnT/Y4suBWfL4A/5F/4D9Dj7BHy16H/ALn/APHH2LbimwIeMqIObzZLNIq2EWgxcmZm4EYbPAmZbKu3kjU7hQ5IkEKTzGwE/fE/irLU3r+VTUEnW7gQZMgSQOcKBJ2GGDgWSSnSEACd7QT8hbbClljzhGtVTHZmS7GHOeJKRpsB6ngjSL3uOu04w/xj4XelVNahTY0ql9Ig6GJMrAJlTBI7Y1LNtTQEgAHpIWSRYASLx26YTOL+KhRzHmLpIpD4f43OwmNlAM9z1xau6W7AGzTVqGVwDPCfABQVs7mhoFONIMTLD0wvNydhaBfHDV3r1WrVIv8AAnJB0Em3UnriNKlXNVPzFc3Y+kR6UXoB1jnecHqWmnT1m5tpEcpBnAb7ucI1/TtFGqKsmv0v8stcPyKqnqAZj2Eg362m2F/jOXZqqCCFYAyehn+HrBgb4nrce0yZ1P8A+mto1DqZAgb27RgNlc7VLU3NRlY1QZJBALyCdN+1z0GJoq/7Mp6hrWswT5Y3UUFNAGVQQoA9KgrAK6Qw9RN+czpnC94xb9pTVgQoQ8hA9m0hjYGS15nDPlX1KqoY9IukqAVjcsDfUdh1i0HCh4tqoc0/lkkAXY6ZYnmO0EW6jbGlDswa/wCQG4XmI1jcnbFDO1izGeWJcmPWTitmRDmeuDOT2JE2WSdKX5ODj3V+hjyceYEJEnmn7/q+NCpTlhliqFTVXnfSsgmTzjUbd8JXB+EVcwW8uPQAbmNzAAtc846A40rxFk3DZR2C6VPlKFkzKMSxJNwCnw++Azl8kg9cW4tj14ezhK3vN9xA+Y7n+WDNQNvG3/ywu8MzQFMEKo0XBggkE3EWk7jaL3jBnLVi9xz3JmT7A/r2xyLk1Y7b3iLW+mM9/FrOBadOkObgmDf0gm433jGkuBH6vjFfxar686iAghKYHzYzB58xg9CzYgVrxBgGjXLkLcrTBjl8X3kW67YJ+F8qKuepUVvTJRm2MmmsgHYadRE2ubYHcMX4nCi0AggmP95nE/DM89PMTSUswcnYMhNgP3h0j540fUf+JIS0qzYbBl83mBVemWTVoLL6fhg+kWMeqD7AYSfxRNUJRWqaPmNrOtVhgKYVouSfiECN55Yb+HeKKDlTVqeQxEtTfSAY/hJmV9jInljLvxIzlTN1vNUfsE9NM6d9pMxImCb8ox5ypPd8jVkntbSC3BOIpWpS0zTCztBA59dwfrgV4LyaVs41R9I01BoMbmZG/wAuWLXhGiQuofDpUNuJJuCZtAve4viCrwN6bs9CrokAiYOnTEGZ3tO022wCqVdVkop9h57rIRk0bXxHP0qFFqlZwtMLvv8ARYkkdBOMj4hlKPE80aqUvKpKCNUeqq0/Gy/CAenTFClw3MV3nM5k1RO5MqCJ21COZO1hh04blhTpqqqoVQD2t/PHarXe3HFfZ1WlzzPog4EtSjQTLut1EWNmWSJUHmJWZ29sJnF8uKWf1CwrKSJt6lsdgexxpGY0tCm5g6WHI8v89iMJ/H8n5mUFUAK2XqE2sQAYZZ3mBHuMTpNT78Wpdg7a/YsUo9C9k862WzauFerJPpBMvI/iEyNrRjTuE1Kr+p6TUgRMMyk+1rL1mffGe8Nz9Ncxl6/mCmkupciTBUkT32HTDdV8f5OlIVmquPhCI3rPuwCgSYmfkcObcpILvUZN5HVV0qCbiCbwwH35YyL8Sq5qZlaSTdVZgGkDXaIidgN+ptjQ+HVs3WXXXKKlQDTTQHUizYFjEk87f1kd4u4WrVaFeVDA6WLQJVVJgGd9RJHLFlwDlyssyTN5U0q/lq3qFzBi/L5j9DBzNKiUS/78EGAEJ35/z94xWylJ1d60jchSxCj3JUCbYtOA1IKZQFV+FdYdtQn1NqA9RkkG0++LMU7eQR5jdW/7h/5Y+w3/AP6s38Q//oP/ABx7iuUTyE+LaUzVR95cAk2IYSYiI2H0weXM6V5Axtb+Q6DlgD4nrEVaqAeo1A09LC3c2n2x28in6iNtRJIi3M2+e+EbH82ehhFOuOT3jvFPKptVY8joC3vfoAZO25iMZ5w/LFz5tQzN9/3t7z0xPx3jpq1BTE6AYXkL2LaR2Jj7zgjkqXIbCL9L4JJuuH5ZbRVR1Nzb/jH/ANL+RUXmwAsBirxrMaUDNcAbCbA7bnpGLL1NIIAnkT/TvgLxegaxCTAEauhYe3QfzGFqkpSy+jW1s3Ct7e30BeH6qlQkC5BieQ5/o4KcQrBQulIjSQxM3WO52gDY4rZml5dUKu0doEe9umJqwIQy0E9lsQJ2DSJ9saWcvKPKbcZT7Hrg1qaPsSLqbQLH4pkEkgLtbfCVxjKEZqpCmAy2jYaJgSZ3gc+Zw68LOpEgx+zTcD+HUxgtMCREDc9sQ5/h0rWCgl6lEOAALGmTFz01TA64Yi8C0cbjOsoJciIi239+cYoZwetvc/o4K5FAWaFG3PaTz6e3bEfHMvGl9MSInke/vGDtfAJbDNOfpggY9nHVtMRed+2PXokAMRYzB9rEe+BZM8afw1Y/mtIXUSsAHZerf9uofPGneM8sAlFTt54idzFOoxj5DmCMI/4VcIQs2YdtOghV2EyCDc++G/xhxRBWoANOgmo+mPSNJQE9BLcunScLyWZjdbxU0WctmC7CA1h8X7qzeFX+LYk7/UQZo59aQA1bi8xAHKRAhR7Da+M9494rp0F0rD1CIAIkr0LeqAIj0/4wjcQ4xmMySalQhSY0iw+gifng9dMpvCBzsjFGm+JPxKFMmlk4rPcNUJGhdtiPi2POB3xnPrqV2dmJZjqkmBa8bAbY6yhRQAF9/wBDn74thAxAHM7kfXnjao0UKlul2ZlupnJ48H2Ry0f8zctJExbckn74YfDtBGFRxAUuzDURqIFhFvhgb398KPFMxqYoCNwCwEiIi5P8sPPAoNGmlMRGxjeRv89/njH9X1KaUYmz6Lps2OUwjUtZiACdQtNpgAEW2wJ45U1aUFtTqD0gMBt7E/XBp0LAcyAIuJPLbfC9xsN5bEEagQQAf9Ux3sDjBg/kj0tkU6ZY7wM2TyCCmF0wOd4kHYSL98DOI0ghgbiCNPQiSIN4v/fBHJ8RprQFV20wskXkEWICzJPb36YE5yr5x/ZiBEqSQDefVO3QdpvhWMZ7stcGXBRZ9whNTlpJ/wCmAFtziZO+LvFc6adO526HryxFwpdIv826Ee+03/RxD4lrKtF5Zb2kxYnYA2Abv9sDw53JeA0koxyyxwDiQqpJb1Jz5mLfzP2xXy+a1B1CiHZ41T/E0SeYk98V/DGXCZZWm7+v3HKec7m+PeFppprUYiWM795i/OQPvh7RwjG2zaZ+ubdcWxIPDyjvRdlJXbnqU3BUSDti1Q4d5VWnVK+ZTkEgXJUMJiCIHfli/wCMKUVaNWQGCtMQSQDItz+KLdcA8o1VgAvpUQb3JjnBP2xpuT7RSiCtW3HI71vGNSAp9CgQom5Aj1M2822EDe5wCzHE6mYZW1mpBJJaYE8gJk8pP3xUfKrGrdzeWMnvbb7Y9SoVDAcxE9PaML7/AKNeGlaWGsf3OKY0GBpgy6DTYkSYhiQYtE8gRfBSgrFKRhXL1RB0xYsuyz6lB9+eAXEDFIGSCP5HfvjS/C2TFRFcgEDSVMTtEAE7QZOGIS3LJjaun2bNv9Sz+Xrf6PpT/wDHH2Dnr6j7Y+xfCFtwo+KKB/8AyNUnTEBhIBtEdRfAjxPxXTThfhEWIA1G8StzA3wV8X5kLxCqIWTa46gX5zH0wh8SrlnBBgLPpiPpB3I35xhRQzYbc54oX3gH5enNWnBm+4ETF+fM98OfC1m4tzEC0/PthaoUorUyCT6ZvyJ/zhnpKUgk3OKaqWcGl6PXtrn9tnHE1vKiY+94viB3WAoIneBzJ/W/bFjiiwgI3uDB+f8AbAtJHrm4v/fAYdD10M4ZDn6ZmnUkAKbz3P8AO+2Oc9mFMKFXTcTpAMzchgfrbHWcqzRa5A1K3uQed9o/xijWkiVe0czpgDexa4nDlWXHk89rcRsePOB58NZoeTSaZ0yjSLQPhuDzEE/9OLOaqpAe5CeprBo5vquL6b/PfCt4XzrAsraoADkG0kbGAbDr2xV8YcXB/ZUzfZ45AcpFjqJn/OHIrgyJS2vIMzPEFFSoKRLqxsSvziNVgOs/ujljyrxWrVUU6kFAQQsRBFpAHUWxRyOWDsoYqo7neOR98EyFWBKCCPl8zO/vhmuuUuxed8uslB8kFEmV3gGDPQ7iBHPt3x8XfSUDek9QRJt8uQF8X1ps4I1a5uIJ3FryOmw54kp0SoGkDUbSLgjmL3+2HoaKL7FpX4KH5msB8bhQIAEwOVuQxXqK/Vvafue+Dr5MKAToBj1AEyp7g98VDQCgbE8gZn36YM9DWUWobKNDI8zfl8+nvjqqYMRcb9jiGvWnb67b/wCMTUKoCnW3pB+Abkn9bnFHOuviPRbDfLOVzUe/XHq8QYH025b9f64rZioWM6YGwUcv6/M46poJAckH2mPkSIthG/VzmtqfAxXSk02EuH5VnqQCNTWkyWkG8X3jGjZXJPSX0HnbVzAm9udsZ4ASkqRdtuYA9+/flh+4RnNVKNQc8zvqHabz8ue+MXU5aPQaDbFsKNmmA2BgG5EX2taZws8Xq+i27sqwP9RiJ9p+uCyZgQSttQm24jYC9/bthb8QZo6qa6Ykg3kW3Fr8zJwrXXJyTaNG26EK5KLWWgNRzdwXYnSCNyevM/rfBbwytQ1pAquuwNmAG8X5Ykp1WVmL1EABKhT5gbbk0WEbE9rDF/hdUJuVW0KLzB7xM4JqLMQf5M3T0uT48BDjNZkGpGUSdUaNRBO4AmBf5YVMsjZioVq1C6oGMTFxyABgkk73thszWWWovrfVF4vAveenLC7xGsRr0XIEEdrm0CQIEfXC2knxtXf2Xvr8tjBlAFyiGfSqAk/DYC/PoMSNkdCJrJE6WkcjuBfFLiMDL0ksBUqIsBt0iTyvYRPIYqeNuI61p0g3xH4RFlABvz52wfRQ4lL7YjqU5zjD8APN1WrVmreoDZRM26j3OI7kkA8jace6ztF9wegNvriVVkGdrbWPQdot74PKXJu6elVwUIorVKpkC8j7fLElG8kz0xBWF4/VsWaSwNtwN8Q+EFpy5FbiR/ZsAef8sal4FzwqZRQJlVUN6pkwPv2xmHEl/ZsLGxvyjDd+GlU/lTpfaoZX2C35/WMHpWYmF6xxcv0aRqHX/wC3+2PsUf8A8oP41+mPsG2sy9wh/iXV/wCPeOSiZvvew6Rv3HfCYacsAee8GRO23YT88OHj06uI5iw9DKBI5lRf7YAUaMsFgSDH03++FnLDZt117or+hXUBa+qCLahNpv0iP58sERnCTtPO+IanD/20EiAi7cpkf0xby6BR72wtdJG36bVJQa/LOXJa5xG835g4vUaXPbbrznv2xLUoAEgX03MzeeX1wFSNObXQscUULTInlPvisjBZAAWRe8z22nlsMNFfw6a9QBXA1AzIi4WeU2wNzfAXXOLl9dhEGTZWgcovJHT3xoUPMTyfqj/3MgfK5k0SakXhgs2kkR8J3F5va2B1KXYyZJMkki5/lgp4k4caWa/LSPTpWRMS3O5J5/bE+S8L1GUVC6Kp2iWN1LbEADbrh2Bg2NtlegunSZFt/UJ6W5dcXaeQQywcLFwrP6mUmwAA0nuNQm9scZrgVSm6qWTSRNiTAUAtYiJ7bHtjzKZdG8zy2f0gmSNMrYQVDEWxo1TSwKyg0T5el5faSNPImO+4F+WLNKooB0jcgMS1gRzm09bYiqUQ0KovAOokiL7C56G/fAWpnfUEi8wCLc43/rhl6tRAulsJvmEViZmLiLiepnnzjAitmS7BUBJJiRuxPIdscHLs7EEiRbn/AD/2x1m8gaZCk3ibfq1sKX62U1tQaFCjyU3TSb79J2PQ4mo0tZAHqY8hyG+w7YZfCXhT8z6iRJAKqTa8i50nmOmGWn4AqmCHpKdbKTLmdPIRpAWLRhCUxuEPIgtlNChiSDvJUgwIlREgm/P/AGxXyVAuSxnSN25DoCYgT/TGpZz8Na1VtXnU1iAAqkARz6/WcdUfwx8ui3nZhm3MU5UTBjeZPe2KeAnngz/ziVJCkgCLCT3MiLbb74NeH2LPaGOmw+L/AO3Ln88GU8A16iFRWS+kktqk72PKwx7lPA2YpForJAWbah6QTbb2xapRXZ11km+C7RkAFjzB6hTuNoPPbAV8qtbNMzRFMXj95jBlhNgJ+cnDLl/C9Y0111xOq0c+V4id5wtZzNfkjUUy66pe5ljyvuF6icU1f8cQ8l9LzLMi/XfUpQ/DMg6SCRyInlYjlHyxXUAEERMWveOk4BrxkuA+mFYtCjlF9/niNeNgmNJE3kX/AJ4xpUWZNyF0Ixyg89ZpC69ztME98VM3lAqMzE62JkDfSoFg3X+xxFkagKeaVBgqJNzLkgQD6YkbYv8AE/WhpoqjTZpJggsBIFxMnfFq47ZIHfYp18eCHiucd61HLyAiqHEm11NyYn4ZieZwHzVUu+q4nYkzzPONtsGON8D0VCyPdmCxcQIAjULxHbfFL8tpqAEzz+f+OeGsxhWlEF6fX7lznLwVqSQAdln1H/I64+zpgTueV55998c5veOltumAudrnVpNwD/visIb2aupvVEP2eVczpqA3jv3ODNXMg7duX2wr1Hkz3/rhl4fl9RiY2++D3xSSYh6dqZSlNfk9akDTf1R6SLkjlPzwW/DbOLoqUtYRtaNJaLEQbkxy2xH4iyvl5UyZYEqCNvphTyVby/V0hrEg87SP547TPMW/yK+sNOyP6/yb3+VT/wBwfUf+GPsKP5+r/E3/AHHHuGdxkY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data:image/jpeg;base64,/9j/4AAQSkZJRgABAQAAAQABAAD/2wCEAAkGBxMTEhUTExMWFhUXGBsaGBgYGB8fHRgaGB0fHyAdHRsfHiggHxolGxsaIzEhJSkrLy4uGx8zODMsNygvLisBCgoKDg0OGxAQGy0lHyYtLS8vLS0tLS0tLSstLS0tLS0tLS0tLS0tLS0tLS0tLS0tLS0tLS0tLS0tLS0tLS0tLf/AABEIAK4BIQMBIgACEQEDEQH/xAAcAAACAwEBAQEAAAAAAAAAAAAFBgMEBwIBAAj/xABAEAACAQIEBAQEAwcCBQQDAAABAhEDIQAEEjEFQVFhBhMicTKBkaEHFPAjQlKxwdHxYuEkM3KS0kNTgqIVFpP/xAAaAQACAwEBAAAAAAAAAAAAAAADBAECBQAG/8QALBEAAgIBBAEEAgEDBQAAAAAAAAECAxEEEiExQQUTIlFhcTKBocEUIzNCsf/aAAwDAQACEQMRAD8Ae6ORp2lZXoSSI6x+ueFDMZQ1KC1EYyxdypYgSynQoHIKSt/9JwxeIqpGTrEWPlm/NRzPyF8BBkHrUKK+a9IBVkIR6rbSVJ3G4jGVq7HFR5xyadUE2wMzEZhkUgeVTq6zvCrTQLqkQCzA9caRktDBPQAWQH+/a2E/w9wJUNWhYrIau2okuzHUKYO+kCJO5+ZwY4r4joUHWm8yxUEj4aYYwNbcp6djg9OdoOffI0JTWB6V+gxzUjUAEWOft7RiWkpHe0f7xiOsAMHeQCWWcVHWw0z8t+2KrU5JIgA8o/XfEyxBj/BjnjtacCbf3xUJwjvLUwLECedsW0pjkAPYYgA7/PE6VLbYtEDI98sdMeeUOg/Xyx2gxDXqxbFngqk2zhiLW3649gHkD8seUqXXE6KO2Ixks2QNTUCIEe22OPy6EfCL9RjrMnsB3OODmABuPfriCyTwUswlMNdVttO33wDzPijKpU0gAgGCwI0gwTpHVoG2IPE+dWo60FltWouBIIUCApNoDOVBPQNgIvBKdNUpQBpVpImAW/5tQcuehR1aNgcAnYovHkMkO3COI0sxTVkUAkAssiUkTDQbGCMFAgtYdrf1wJ4JwenkssxCwTLv76biewAE32nngf4U8XrnqzU1XQoph1M+q4WQR/pJIt0wcFuQz1EB3A+gxwaC/wAI+mLSUbXOKXFs15Kg3OohZt6dVgzCZ0gwLdcTg7ciUUVAiBjlcogJIUDAngnGmqHTUVQ4JUlWkal33iJ3HUYYKQkYg6TwQeQOUjtOI6lAC957E4vBMfVKfyxOCu8F1qXKSBvI3v1jEa0yPUGYjoTiv4i4gacKgGosszYQxIkHnFvaZxby5LJvffkfkT1mcVCpkP5MEzqJn22+m+PBkLxNtxKi32wRpU+v+MSNTmNvbEHbkgPV4dPT6c+uPKeS/wA4LFI6WP1xwwPKP1yx2CdwPagbWUd+eOnpwvI/bFTi/EQnpWNXKTYe/wBDjvL5kVELD4hY7xMAm363xBbgssOYFsdeUT+pxwj2ExJ2PsMT0zN9gcdg7ODjyf8Ap+mPsS6e/wD9jj3HYOyUVAI0kSDYzcEGxn5YU+BZYCjU0NU+Ooq6mb0oGMBQTAgWkXMb4ZONcQShQqVXNqaltpmOQE74T+G8eoiklGijvpHqDMqEMTJFzJMk7CLc8L6qmy2vFay8l4WwhLM3gM+G6nkUKwAlzmKopgteoSZljMkgG7H+E9ML/FshOpGK1GB8uWA/a5qqLub3WlS/dOwtytd8KZ41MwquAhFSs5BaTpZEAAFua4IcT4b/AMRl0VgBUeoSCblm9TvJ/e0jQNoDHpi0nKMlCXeAScZJtdDR4OZzlk1sWI1BWO7IGIRtzMqBfFrilVaaPVcwigXAkz7c/bfFpKa00CrAVRA7DGW+NONtWzBVD+yoHSST6WrMQASZgqoBPbTywz0uQK7yh64JnzXTWaTUxqIh4k6bTCsZBxYzueWmF1EAkws85kwANzvgF4LyjLqOkQEWGk6jqEyw2BNiByUr3wg+IfEGY/M5hTUhFr0/KAgmQyrFrgbk/bEYCLk1vKcUpNADi5KjlLDex/W2CHb+uM9yNYuzCTppLRibCdS/DaTYRc3jtjQFe/Q45YZWawTs1u+Kj77/AGxNVa+I7C5/UXxLIjwL+b8XomYGWRdbhwjE2Ekbg9pE/PDNSrBlDpDAgEEcwemMmyfAfzD0qg9TV3eowmAqmTJI5DV8POYtjV6dMKgQbKAo22AxZMiccMr1EmY5nFeqN9gv0k/rni3r5DAni+dFOnUqTdVsLXOwvv8AFgfkLED+G6Wtq2YgHXUKodP/AKdIBdze76vt0xV4rV86slXLqQKZvUqqyoziQiqhAZ9LFjAETe+JOChsvk2qkMXKFyktAa5ECfSIMmMNnB+FBAHqnzKhEkkWQncIOQvvcnmcJadb7ZSRaySjEo/lKv5J1quxq1EOvXeGbcQAQOkDClwzwWcnxFHWqCWc+VTUGVoi7F9hGkBY6kb4auK8YZc2KPl+Yo0sQp9Q3MmYUj4bTO+CXCcshZ816i9WI1CCijZANxBknqT0jGgmusirfgKH/bAfxD5J0ByA5B06lJDAxqUkCwNr8vrgwwtiHMZdXXS6yJ+Y7g7g+2LkLAs8C4dSrUWqUdVOsHkan1FWSdOsD0kEHuSGN74M8Hz4qK1gtSm2iqn8DduqncHmCMQV0OV11lTzbAMZAqQD++RZlFzMSL74qjMJk3ZnI8rMHzNZaT5rR6JtINgvyGK4LdjISMfFsVMpnFqKrCQGGx3B5gjruMW4xMSrWBH8bUavn041FKqlIXcVFkiO7KWHvHW5fhpelWqUahJDeuk0fEpA1DsQ0mP9VsEOPUm0B0Esjq9rkhT6gvcrIjHGerpVRKtIq4p1ASRykaT7EBp+uIaLqRcK25Y+O2PtU/LHsxipJWzTwPpgFx/inlUmIaDEj3H6GC3EJge/WMK/i2prBQqdrnmPr79MQGj0Jed4nUaqj1GjUJAuSQWAuJETI2w2cG4ofLGsgTE+9rdryPaMI/EawOep+Z8LpoJtsYlQYFxIPy74LZVzHkHUDSYI2oiZUn1bx6omehGIOTNJo3Ud7z0+mCFFBG3K9sCeHVAUEGbQQe2CFLMErNv6fLrjiZHWhep/Xyx7iHzD/CPv/bH2OKiZ+I2aC5VFMjzKqKO0Sx5WssfPCqzSCxDxaSQCPckXncX64bfGdFDTy/mgkeabyVMmm0QeVx9sIvFMwJqcwIgkswjtUnf5TjT0aShkR1WXNIMeA6Zq516y2pU00jRcEv1+QnGhZdRXzKgXGXJJPSoViPkrSe7DvjPfCWefL0pRk0uNbBqZdpIG5DCwED5Tht/DLONUp1izhyarEmI9TATbcCdpJxkTfu3uxs0fYlTUk0M3Hs3pQIp9dRgiiYN/iItNlk4UeOeHqVGgCFapU1yBBhnYAeoAbaAZNrFhacH6rs+YqzMIFRRylgGa38RlR7DvilXVsxV/LIDpAHnuJGlQfhBi7PEcoWT0kE7ZO5QiQopRyyx4ENZst5lVpDnUkRGk7NIAJ1RMneeW2Mq4jR8yvUZixNOs4JsASX1hp6iBbG7miFXSoAGwAEADt2xkPDEKVs1RKgstYwSsn1GxnpHPDFrcY8FtLFSlyFMnmVIqMzBWmksfFISCAF5mZwz5CrVfPBdUIlJmampBClmGjXa7wHsLAD54V10UiXdQWSSk8yDBHYkkQOdsPHhrJijTEj9o511JuWcgSSY2BsPYYiltovq4qL4DNQSAJwveMuImlQ0pHmVSKagmI1bt3hZMe2DVOtMd5wp+Jg1TMKYkURYgkBS/7xn0n0gADvg7E1wdeF8iEzACqFCUo0gQIdlE929G8XnB3jXF1oUmduoUDq7GAJ7kj64X/BFTW+Yqxu4RTeYQRpIPMOW+oxa8cZYtlWIu1MioN5lDy5TExOI8FkgRT/OV2J/MeoKQVRgq05tMgFiZnrOIqvDc15tKlWrCpTaXqobghDIGorPxafobYm4vRpUMpUzIqOzVKaj4pCqxBERaB1HKcUfDOQZqOuqAxf1esAk2ne5j7YHKLcWkwnTCfG82jmlTVlYM8nQQQNALFWI2nSFieZw35DPF1M2PS/6+eMl8aeJHSvl6FGIVtTARESBA57T/AGxDxPxDmIZg5UHkDutz0nYA+04imr2lhFZ/Psdc/W/42u8mwZdjcIqmLiN5wz+Ga2vK0HmdVNGn3E/W+EHw7mS2WpVqp+Km7M2rcuxYgg8rKBfngpwDJV69KkGqChTRSadNLtEnSWQiNQERMi218RU/lIUrWXJj+Dj3CxVSrQUu+achYPrCwF2OrqN9oi2GLzrA/MYZ3ZCuDR6+x5/1xnOYzTtmGoOT5WXceWoA06Hghm6lT6RtEdb4aq3inJgkHNUBBg+tbH62wP8AFGZpulA0Srs7wGQg+mCWvsRA698VfJeCwVfDme8nMVaJIFOofMp7QH/eAHezc7lsO6t0xmvif0ICDenDrbV6lgj/AB8sNPi3iNShlXeiAKpB02BjuFO5JgAbSRjos6cRiJnABc7SojMU6zBQzlgObCqomBufUH2BwqUPFWbpVULHzgzMDTUAD0aUYzE/8xoUc9JMnlf8W1/LzVFjYPSK9BIM77R2xEp4WSa6sywwtwfijVaQZ9IYECQLNAAPXnOIeNeKqdFSPjcNpIH7ttz2EjChV4kKOaAFlqwewcC1x6TIn54o8dZfzFZpB10HN/4ldLiLcx+jisXkK60m0N3h7jGYqVmp1Wpsup1Uhf3qYGo77HX8tJ64teKJWxJuQDBFwZHMT9IPfAPw6ZzCAH/1cyxtE+oCPaDt2wTpcTOaqVQUAVRCkcxJEnuYPLEkYwzLvFNQlmqkDTTrJ7i2qe83E/6R8mXj+W0inXUsS4VHVdn3KNPI+rlEjFx+CI+arUa6TTrUk0mP3kFyD+6bqfc4+8T0vKyQpuTU8p6UMFn0hhePl3xVvlFlHhsaeB5nXRpm0kSdufK2CdIxb6foThf4AxFBNJk+3O89Bg/lTYwP6G+LEI6ip+v84+xZhug+gx7jjjGa+az/ABFUYOlNaZlUAuCAVkkm7X7b8sUeOZCpS8v9qar1CVcGBEkDad+c9MNvBs0FAUC5uT88CfGOWJegwmCwFhaVBYCZ/UcsBhqZ9LoceirzyS6xSpyLemwmDcwPf2kYO/hVWCUq6MY01jaCIOlTA6n+2FZaxZlUkjTBInaTyGAjcazCV6qUDA1E6ZPqkATuLwBiujrlOTSGPVXGFSybPwipqpmp/Gz1BI3DEkGf+jTGLPg+lFE1SZNdvN2/dcfswfanpHvOMLPGsxKHUAAQAJJ1CwKwWIg7RHLG7+G82tTLUithoEC3pt8NrW2wy9DKiW+TzkxPdjYsIL1z/PGS8aIbjBpqoJ8tL76YljKc7EAE7XxqObq2IFo3PQDGY8NpmpxPNVQdRELvsRyHuAD88DsfxYxRHlF/jD0qFTL1CmtxVYKB8TnyydI5XYrfbrGErivFXqZjWcwwq1GXTpLaKaoxPpVbupewB3CE8xDvkckczmswHf0hRTQob0wwJeDFmPpHWMV/DnhdPz1ZZFTTGojZFABSmB7ATECFXuMUqsWdq8HahZeR+8PGctROtqnoB1uIZpuSRAgzywo8YrRmM2fU2nTYKpkimkC/MkxEc8PTwFgWHbCXQUnN5jb/AJlJpIP7tIG3faxthgWl0LvhTjhpFctR1M7EtVMDShaTFtiBAIAkmeeDvFuKVRT1vSraFgMyMGBhoP7OzbEmYA/qH8NcLelRqVKbgamckQSWqaiD0AQaYEc9W2GLLPXrAaqaClUpqzatQYMQbC1+5IG4ucCcueBmMFtyZNR8565pI7FKj61CkadDGw0cpBFhtfG4UMuKdNEtMXIAH6E4zbwtwmkuZeovwhyKYMmwO49zJ+mG7xVxBqWTrVBMhdI3+JrdLX+WCgkuTP69VHzGarCTB00zpGwBEg92k/TFDPpVdDII+KAAD8MJY9N98OvgrwpNHW8BCBqZjYaYO3vfE3HeOcNRfKSqajibUk1Ek9ZKqFG4v1xXl8o7KKmSn8jlpFvJoiWUEAtEGDY3jc4fKuRArUGVQB+0LkLv6I3A3Mj6YyzhtTWlOgaoWhSsQdS1KirdWIMwonb/AE4eqOb8xR+bZyoBg0iVDRsXVZN7X+H2wOEcNg6ouMWS5vg6ZSnmHetUZHQqEvJZjsJJ9RMAREYC+PKmbYUMlT1F3QNWanqhUEAme5B97WwA4jxOvm88lNddKlQbUqsdRWNnJJM1CbqLgDphhzvEjXWjTqhqgdtDOwiVZTIlQNyoMRa+CPgJFNg3g/BMrlwHPlrB0hj8ZaRIE31Anbt7YI5PI0stnKNRYNPMOQiwV8upoZi0dxI6gk7zj7glGgRUyh0PTRyQE1EAaiYd9jNvT258p+Ok1c9lEAGhC9Vu8LpAH/dtgSfPYdr49Hfj2oKYQjdnRL/6nUdek4NV8uczWqnXpp0HVEXTOpkAqTM7BythzpjCj+ISTSpeWdTjMU9KRuZELG/LlgvxjiNLI5WmmYaqHqsbUB6mdpLAEkRJO84ugTXIv8Rz+XyecCPrqeRSQkKoOthzJJAXTqLG9y/UDF78SOL0qtHLZmiyuSzKACDZl1XGxjTgZxNMrUBplFoqLuNf7SrtHmVbixIJVZkkXAwB8UqieUlFNKA66TagSvzA29/ni3D4ZDynlEPGc21ZEqDVrRl0gTLEAAem9yQJM9cNfCKdLiDVSpK+WppuOf7REnlYhqZPvjNlzJiGPxGYJtPcDnOHL8LK4p5msmpQHRSADAOmxjuJH1xCjiJdT3T5GPi+Sai+XWkzB6tVrgwV1L6jvtC7dcX+DU1TNVkWNCU6QXtANp2mIMd8R+Kay03o1mlipZUUbsz239h98RcEyj0lqO5XzKr63IOxOyieSi3yxASx4eA9nkBUsPiAMGLg72PLAnMZcZzJOZM1EYX9RVonoGsfeMdca44KKgldRdoAmAIBJJ1GNxGKvAeE1HoCkYpUnLOIPrYOZIJA0jflyPLEqDfKKO1RI/CPES9E3kgxGqRqtN+sifZsO+UWVubfbCVTyQy+dqU0GlatJXUkACUOllkb/uG/XDhlWgCRuLjof7YtJY4KReUW/Lb+Ifr54+x553+ofU4+xXBPJk9SuVbRBNZh6QosLgFzeNK/fbFriWUNRVFepUYUzIJYAQQQLIFWY5fzxFwxdbmux1MyrrOnZFAhVBIEXJ26YsZ/Oqw8oQQdt7xfbaeX1wo/jxE00vce6aAS8ISQyOaei7NyECYjC9wrPlqr1tPxGSALCY02+mC3inilIUXpo41tCwFMWMmWiJi2+FLKVdOx/ny5W5/2xremRxLdIyfUrFP4R6CtGqUqMQbpdbWm94O9/wCuHfwvxiu9KnSFZqKqlhSVbxIuzqbne0Yz/N5yQ1txBmCcMXBOIotH9o6xABJUMdR35Tt2juZw16jlNIS0v5HGtmZpGoc3X1QSwZythuCAoFr2AwL8A5hyKrsSWdyxJEE9DymwGFXxJxdSmhTqiykGfSYkgz174Y+C1mo5IMsOTAQdC1vtjIv/AI4NTTLM+Bo4BnClCvmNBch6zgaYnQSoj5Lvhm8K8OGXoAE6ncl6jj952Mki8xyF9owqcF9HDXAPrFNtaizBoJb6GcNdDNCnSpqWEhAs8zAG0/XC+lTzJv7Ovi08MFeLvF4ykIq+ZWaSq8ul+cybAb3x54a4TmqqvmKlVEqVCpNPy5VSohZuT8IEwcK/hWs+bzWYr6gHg+XO6oGYDSWkcukTfDR4fzWadK9LWorhholzBK3Yawg9OkpMDmfk2uXgDNJRAY441Cq2VzJSmPUSwMBL3vF15ibWHUx3xfxrlqFE+TU8ypyM29QJBB5qIMR7c8D/AMZ6enymB/aikBUIuSp6m1t7kDYYy6pUfSASSOk2A2v9TBxKrWckOxpYNy8F0Q1BXBsUkE77c++IvGWUepk6gUGV0uI/e0MDH0BxR/DPiR/LBTEKNMyL2sRz+uHKtVHl3iDb622xBZYaMvq8ZbOKmUSt5dFCRUIaNQkE3O+5tFrYaPD/AITyNRqYWktalT1AAuXXXBJOnVE/L5YG+DODk0ai0FCuWf1tM6dRAgiLWG1jEYZPBeTZVzAqVNTelS20MA08xb1AwepwrOe58PGAm3bHlDBV4dRai1JFpqGGygC45xz+eM58FV2rI6sFVqDaSFMQBYiASIJja0DD5w3hVVHmo6MgsiLSVYIG5Kie9j0xnXhXKfknzCPUQsaigiQAC4LFZO8WvIvgteMPkBHOQjn83TSr5IHqYHSqgrLNsNUwJMm/fFaqC9xCutQH1agVNOVIJBidxzt1xDx4+XVLrcGvQ7kEU9RUdpP3wJocYIrLLehzV19gaoEm03EjF/IbnsP0/ElZnNPRRRFUMzamLEHnIABPLlflghk6utjWPwU0hLz6dyN95HPtgflPD4ajTciCEZQFsG0MYkbEWFsccczjUcutGnZnYLPTm220Xj5Yq+HkunlKKIqmeFau9UHTSpVFNGOTqbtEbTb5YH8S4ic3xNBX9IppOmZBaLFecE3jEOar+RTkyFUWWTv8ufc7zgWPM1pWJAapzBA+UwYtO4wDTzlOUpeC2pgopLyGMlXpVczWWkwZGiWEggmevW8Rtp2GJanAHzlfTSpBaaenWRCz+9C7MAfvgZnOIV6L6zQouSABVWGOlVEAR8NjcbmT2wxcFXiK5ejUoOGR6avpGk+pzJBkSTBvtAFpOGsYF8+GAPFHgjMUB51OKiLvAggLeSNt+nQYufhoivXFwdAeoDA1EvpWCd4ENvjQ+OOxWomg6NJBYgaSCDedV+QggRjHvAecejmytPTcOp1SARIjYfP2OJz8WdGKU1hGheMC3mZQH4TVLEWvCkx9f5YL5fLSBK/M8p7nbCxxbNVm8qrUNKaRMABgSSIIuTbTzjnhpTMKVRwwCuoYA23788Ui01wGti1LkU/GSmlosTTDozCJiGkm1+Z+sYdPC9UeTTXVq0j4hJmwPP3P1ws+L8rrT92YMzvbp25/IYE5HxvTytBdQLswZTTBgrpJWT0Fp5TywxUxO1c5Gbxi5/M5Woot5jUzBgDUtiQbEyABb54OUsyQplSDset9jHTbGJ8a8c5rMWBFNAykIJa6wRLNOxAMRg94d/EZ2qBMyAQwC6xaDO5AEEewtiJ88k1zS4NK0t1H1x9i/qof+5T+uPMCyG3oyvOZz8vlk1azyAt0IgjYWEz9sI+bz9TMPdiqTYTYQO5wz/ijWOqmo+EkgwDdksbmLgMLCRcXwnZVrQBckXgki/L3OOrrSWfJN+ocviuiXMZJgkxYQZBBHTla/LFan9vfbvgtnuINo0sL7gTK97C2K2UyWpCajlQTCiJLECRbmMMVWOHIrOKfRXppr3YKs3Y+3QXOGThGXo+laTq7m07EnfnfAWvllT1AlZkbQBHLckntgalQq2pTBB3xeyx2PLKpbB7q+HHaGIIXkCB1k87fQb45ai1OaYJam3qjoRM7bDt2xd8J8WetR0mzpYsZOoD7c74G08walV3kRMSNoBgRYe/PfCWoeImx6VUrNRFf1C2XzGnX8UlSCV5iI6Ekb274b8pmNaKSRqEqokbjnB5wBflhGX1SIBaIvtHeOX9L4LeIeN/lFUAK7upCAkFQRpOoxcwTa4kjAdJFsf8AWlFWpLsHeHcxVymYpqiqTrqLBPxS8FT0EHflqFsPtDjmiqTGbLAemnoC0tRv6mAv1BJiBzwmcBopVqKWgnUSwgAgkgmB/wBQB+3vrIynoc6tgQY7dZnDMouMsGJOGOJGF+Pc/UqVKpqgFp0yJsSJgH+ESeQ5YXK1WKekkRykGZ6WtEHeOQvywy+K+HetxYeY4MlvURPJRYQCMCK/DSlJoJk7gdO/b5YNVFyjlEuics48DB+FubH7VSx3UwdiP52O/uIxqAUuACYiLD/PTGE+DM6aWcpH0gE6GBJAIPWL7gH5DH6G4bSGgD7/AKv0xSS5AQ5Qi+Fs2cvmnyxhdMgadnDeoGOW94Nypw5cNq6Q4GXZ9UM5GgB2MDYsJMDnhM8estJ6OYFiHCll5Sd222udjzxcbxNXp0PPpLTYFZIcMALTvq6z9OU4StrammumMp7q2vodONcWXL0HrPAKqbA3kjbGU5nK1fIId1ZiorMW+KoSWVoiQQNQkdsDF49nOIVxrOpVE+XT9KjkCdRu29iYwU4nXp1hUBGhgRGrUh/1opgi/v8A3weMNoKtpPJayGUq16Zq1SFIZIW5vSUJqG5AYkn6YFcT4dS81VYnV5kKLGSagMbWn/bBngefApNMs9MFGAMbCx94g4F8EP5vOOSPTR9ZMXZpIW+0CGM9sCjuc/0Oy2Rp/fRoAqhMsmvcT1+LvP6vjPBnvzGZd5imhKL3I+JgOcn7DD1XOuiUAJGqT6Zg7xI333HTGfcQoeU70ypEEmd51X36XiLxGO1GXDCB6WKcyLjQNSvTQEFVOtl2sL/fFTxBxCmv7NFLGZUbm4IJi8jlHfbFrw+AWqahDsNKjsxNwDvJB/Qxd4H4ifh1Ofy2vzKhDMx9TaVEhRpmbG223M2vRBRiogLpbpNi41LPMpnLVGpgaSPKNojZo3Ftvblgz4b8Us/lZRmqZfRFNTTYCeUMGRjI9+uNO414yoZPyXdWYVV1IFI1bA7G1gRzxl34m8ONLPHNUkIputOtqIiHqE7dyYnucMd8AXw8pjR4346aGXp0adTXUJgux1EqBBLwJ5j6YR/CNULXZoj0CNM7n3Njbn9sWstwvzUUn0uYJe5ZgBz2tYWxD4fUAuwupqkCeWkR0sb4DZ/BoNpnvtT+g1xxj5TVLSNRKz0HT6YgXi2qnYk+WiwFYzEWOhpBjb0/xDbH3iGoBl239VhYSf6xzxY8PeCWzOXoscyyhkU2WYUj4RfcHqMUoWIDGqzKxY+ilmPEYb1am56bEXAsDa/MWkYo8O8MfnalZ1qKsKXALXLTffa8z8sMXFPwzenT1Ua/mkBmZHsrQDYDe47/AOynw2sUi+iG3UnkQCBJidjflg+cLgVdbyshPN/h3VUMFYGogJKKdRO8AQQbjme+EnSVOxBB+hGNpTxWjZbznpgtDI0mCGU6dMAEmdZPfGVcYQa3ZARTZiEBEQo3sNriPbEwk32VuhFcxKn5+v8A+6/1OPcV9S/wD9f/ACx7gguO/wCKQY1ghPw620zPxOY7fDG2ETQw+W/b3w7/AIhZhKmfrSAFSE9zvPffFXwp4VbP1qqU30qihpiQWO28QLb4pGWOBiyGeRcyuT1rUOoDRTL33aCBA73+2JqA8sBjHYzz7AGducY1M/h02UyWad/29UoQqoNI08wVOqf4vkIxkLZiRG8XB2+33xPYLhE1aoXUnrFgN4tPuTyGGzwT4M8ytOZX0hdS0ww/aSsj1AwLGRB3EHCvwusVrUmWCQ4MHY3xrTcZXIcNoCS9dk/Zk76mFidUkAKYjlYYiUsLASqG9i74gzSU2rUUVlr1IBAvoEAEkyLx0HPpitlKARQDB/pHXvOKWRoOahq1GLu7SzHvv/TF3iOYAUbgdJn2+WM26ze1FHr9BpP9PB2TXL/siuc4FrKFIhbiTGu8RMERMT88DuPVitcaiSWhmJ3m4Kif3QD84wT4BlJfzdyZtv6Bvttz35YGeMm/aCGU2PpWfTc8iAAPbffGjRHYlg85rNQ7b3P6ZYoAG95Nh1F5md5t/vhnqeMc2uX8ssXIADECdWwuevWOvLChwaoWFzBAvfE/E80gCkxqk/zjp2xqShCcdzHpRrnWpyO3zHmTUruzMSP3Yt05Ae0Xx6lYEtPpWNx+91jrucB340oUqqFpvLGIPaN7AXtig2fcszwIO4i22A+7GKxEVetrgtsSTIVdFUOBOh9UdgZj7R88fo3hGeSpTWot0YA8r7Tt2jH504cxapAIBYgHV/q32G0/0+WueDs+KdEUDukRpEglb2m8aNHLkcKS7yZ0Wm2HvFXChWoVFUD1DcrIDbqT2nGX53iQdFporVIPlIjc2H8V5IXrfbG00yGS3NeVoI2wtZTwZRGaeuy+typjeI3K9CTEnt74E4qXYRSazgq+HeADL0fV6qlT1u0GGMWAj7csDPHtbRk2by5LsLgEaRNz2MCB/XGjV6IO4AgxPb++E78TUWnkiNMglQJ2v7fPF4xy0VbwjPvD/FaVFfLIKK51DUZBDRay2MRi34Nraa+Z0NuVIkxb1cgRYSe99sAanCGVQf4hExMbe978tutsMHDM6lN651KAlOmZUAkgETv8UdPrhjUaP2nvXTB16v3IqD8DllWlTEhZgzJFjAEgR9edows8ayoauATqdgfU0AekwbAbwQNuWJKnG80Iqrw6s2XaGkk6jB1bDVF8Q8T4gjVKFUK1N0cCojCGAqRyFtxved8IWrMHgZqniSZW4rkhSr0nMgALN7ECD9zzwws61MlVpo+j1srFFNQ6XYyAo5lZE4r+IqXmUzMyFMHnBHT2kYSvDviDMZfMOtNQXqMAAw+F9gbHblGFtFY7IflBL0oT56Zu/Bc3QqUFpojFaahQKlFl+ECD61AtAuMYZ4/4zUzWeqoWOlHNNVtbRa8bmQeZxvPAalb8sHzLDURqMDSFHS5x+Z+LtOYrk2Jq1LGebNz3xoQ7EpvCHjhGWZcvr0lgaczbkP7dByxU8I0P+GDROpmMyRBMjlA5Drhw4BQL8MpBiCWpgXAMfu7gm8c++E3wrmxTL0TyYgcwRJHIT/nC938Hj7GdAkrMfg58Y1y2mkoOtQECruTsLDrho8LcQr0VFGoENNJpaDKvC2DCRDK1+fLC1k69L841Wqx/YiUQAszuZ2A5Ac+4xoHCSXClkNNiJKzsZuCdjvti2cRwG27puWS8/GVGUaqylFpoSQBeFHL7T0xiNHPKxD1NUQZ9Qk8jy6HG1UuH+bl61F4iprW/LVIt25/TGYeKvCtPKUwhP7SFIMH1wsNeIAkE3IO2LQxjkrcmuuipWpjy2orqYECr6SSVZlvIvPpA+n0EV6hNFP8AUxkA7sNpHW53xbyvESrMokEsqgg3gHeeU7b4lbJKztpBAktMExE7EAnT/Y4suBWfL4A/5F/4D9Dj7BHy16H/ALn/APHH2LbimwIeMqIObzZLNIq2EWgxcmZm4EYbPAmZbKu3kjU7hQ5IkEKTzGwE/fE/irLU3r+VTUEnW7gQZMgSQOcKBJ2GGDgWSSnSEACd7QT8hbbClljzhGtVTHZmS7GHOeJKRpsB6ngjSL3uOu04w/xj4XelVNahTY0ql9Ig6GJMrAJlTBI7Y1LNtTQEgAHpIWSRYASLx26YTOL+KhRzHmLpIpD4f43OwmNlAM9z1xau6W7AGzTVqGVwDPCfABQVs7mhoFONIMTLD0wvNydhaBfHDV3r1WrVIv8AAnJB0Em3UnriNKlXNVPzFc3Y+kR6UXoB1jnecHqWmnT1m5tpEcpBnAb7ucI1/TtFGqKsmv0v8stcPyKqnqAZj2Eg362m2F/jOXZqqCCFYAyehn+HrBgb4nrce0yZ1P8A+mto1DqZAgb27RgNlc7VLU3NRlY1QZJBALyCdN+1z0GJoq/7Mp6hrWswT5Y3UUFNAGVQQoA9KgrAK6Qw9RN+czpnC94xb9pTVgQoQ8hA9m0hjYGS15nDPlX1KqoY9IukqAVjcsDfUdh1i0HCh4tqoc0/lkkAXY6ZYnmO0EW6jbGlDswa/wCQG4XmI1jcnbFDO1izGeWJcmPWTitmRDmeuDOT2JE2WSdKX5ODj3V+hjyceYEJEnmn7/q+NCpTlhliqFTVXnfSsgmTzjUbd8JXB+EVcwW8uPQAbmNzAAtc846A40rxFk3DZR2C6VPlKFkzKMSxJNwCnw++Azl8kg9cW4tj14ezhK3vN9xA+Y7n+WDNQNvG3/ywu8MzQFMEKo0XBggkE3EWk7jaL3jBnLVi9xz3JmT7A/r2xyLk1Y7b3iLW+mM9/FrOBadOkObgmDf0gm433jGkuBH6vjFfxar686iAghKYHzYzB58xg9CzYgVrxBgGjXLkLcrTBjl8X3kW67YJ+F8qKuepUVvTJRm2MmmsgHYadRE2ubYHcMX4nCi0AggmP95nE/DM89PMTSUswcnYMhNgP3h0j540fUf+JIS0qzYbBl83mBVemWTVoLL6fhg+kWMeqD7AYSfxRNUJRWqaPmNrOtVhgKYVouSfiECN55Yb+HeKKDlTVqeQxEtTfSAY/hJmV9jInljLvxIzlTN1vNUfsE9NM6d9pMxImCb8ox5ypPd8jVkntbSC3BOIpWpS0zTCztBA59dwfrgV4LyaVs41R9I01BoMbmZG/wAuWLXhGiQuofDpUNuJJuCZtAve4viCrwN6bs9CrokAiYOnTEGZ3tO022wCqVdVkop9h57rIRk0bXxHP0qFFqlZwtMLvv8ARYkkdBOMj4hlKPE80aqUvKpKCNUeqq0/Gy/CAenTFClw3MV3nM5k1RO5MqCJ21COZO1hh04blhTpqqqoVQD2t/PHarXe3HFfZ1WlzzPog4EtSjQTLut1EWNmWSJUHmJWZ29sJnF8uKWf1CwrKSJt6lsdgexxpGY0tCm5g6WHI8v89iMJ/H8n5mUFUAK2XqE2sQAYZZ3mBHuMTpNT78Wpdg7a/YsUo9C9k862WzauFerJPpBMvI/iEyNrRjTuE1Kr+p6TUgRMMyk+1rL1mffGe8Nz9Ncxl6/mCmkupciTBUkT32HTDdV8f5OlIVmquPhCI3rPuwCgSYmfkcObcpILvUZN5HVV0qCbiCbwwH35YyL8Sq5qZlaSTdVZgGkDXaIidgN+ptjQ+HVs3WXXXKKlQDTTQHUizYFjEk87f1kd4u4WrVaFeVDA6WLQJVVJgGd9RJHLFlwDlyssyTN5U0q/lq3qFzBi/L5j9DBzNKiUS/78EGAEJ35/z94xWylJ1d60jchSxCj3JUCbYtOA1IKZQFV+FdYdtQn1NqA9RkkG0++LMU7eQR5jdW/7h/5Y+w3/AP6s38Q//oP/ABx7iuUTyE+LaUzVR95cAk2IYSYiI2H0weXM6V5Axtb+Q6DlgD4nrEVaqAeo1A09LC3c2n2x28in6iNtRJIi3M2+e+EbH82ehhFOuOT3jvFPKptVY8joC3vfoAZO25iMZ5w/LFz5tQzN9/3t7z0xPx3jpq1BTE6AYXkL2LaR2Jj7zgjkqXIbCL9L4JJuuH5ZbRVR1Nzb/jH/ANL+RUXmwAsBirxrMaUDNcAbCbA7bnpGLL1NIIAnkT/TvgLxegaxCTAEauhYe3QfzGFqkpSy+jW1s3Ct7e30BeH6qlQkC5BieQ5/o4KcQrBQulIjSQxM3WO52gDY4rZml5dUKu0doEe9umJqwIQy0E9lsQJ2DSJ9saWcvKPKbcZT7Hrg1qaPsSLqbQLH4pkEkgLtbfCVxjKEZqpCmAy2jYaJgSZ3gc+Zw68LOpEgx+zTcD+HUxgtMCREDc9sQ5/h0rWCgl6lEOAALGmTFz01TA64Yi8C0cbjOsoJciIi239+cYoZwetvc/o4K5FAWaFG3PaTz6e3bEfHMvGl9MSInke/vGDtfAJbDNOfpggY9nHVtMRed+2PXokAMRYzB9rEe+BZM8afw1Y/mtIXUSsAHZerf9uofPGneM8sAlFTt54idzFOoxj5DmCMI/4VcIQs2YdtOghV2EyCDc++G/xhxRBWoANOgmo+mPSNJQE9BLcunScLyWZjdbxU0WctmC7CA1h8X7qzeFX+LYk7/UQZo59aQA1bi8xAHKRAhR7Da+M9494rp0F0rD1CIAIkr0LeqAIj0/4wjcQ4xmMySalQhSY0iw+gifng9dMpvCBzsjFGm+JPxKFMmlk4rPcNUJGhdtiPi2POB3xnPrqV2dmJZjqkmBa8bAbY6yhRQAF9/wBDn74thAxAHM7kfXnjao0UKlul2ZlupnJ48H2Ry0f8zctJExbckn74YfDtBGFRxAUuzDURqIFhFvhgb398KPFMxqYoCNwCwEiIi5P8sPPAoNGmlMRGxjeRv89/njH9X1KaUYmz6Lps2OUwjUtZiACdQtNpgAEW2wJ45U1aUFtTqD0gMBt7E/XBp0LAcyAIuJPLbfC9xsN5bEEagQQAf9Ux3sDjBg/kj0tkU6ZY7wM2TyCCmF0wOd4kHYSL98DOI0ghgbiCNPQiSIN4v/fBHJ8RprQFV20wskXkEWICzJPb36YE5yr5x/ZiBEqSQDefVO3QdpvhWMZ7stcGXBRZ9whNTlpJ/wCmAFtziZO+LvFc6adO526HryxFwpdIv826Ee+03/RxD4lrKtF5Zb2kxYnYA2Abv9sDw53JeA0koxyyxwDiQqpJb1Jz5mLfzP2xXy+a1B1CiHZ41T/E0SeYk98V/DGXCZZWm7+v3HKec7m+PeFppprUYiWM795i/OQPvh7RwjG2zaZ+ubdcWxIPDyjvRdlJXbnqU3BUSDti1Q4d5VWnVK+ZTkEgXJUMJiCIHfli/wCMKUVaNWQGCtMQSQDItz+KLdcA8o1VgAvpUQb3JjnBP2xpuT7RSiCtW3HI71vGNSAp9CgQom5Aj1M2822EDe5wCzHE6mYZW1mpBJJaYE8gJk8pP3xUfKrGrdzeWMnvbb7Y9SoVDAcxE9PaML7/AKNeGlaWGsf3OKY0GBpgy6DTYkSYhiQYtE8gRfBSgrFKRhXL1RB0xYsuyz6lB9+eAXEDFIGSCP5HfvjS/C2TFRFcgEDSVMTtEAE7QZOGIS3LJjaun2bNv9Sz+Xrf6PpT/wDHH2Dnr6j7Y+xfCFtwo+KKB/8AyNUnTEBhIBtEdRfAjxPxXTThfhEWIA1G8StzA3wV8X5kLxCqIWTa46gX5zH0wh8SrlnBBgLPpiPpB3I35xhRQzYbc54oX3gH5enNWnBm+4ETF+fM98OfC1m4tzEC0/PthaoUorUyCT6ZvyJ/zhnpKUgk3OKaqWcGl6PXtrn9tnHE1vKiY+94viB3WAoIneBzJ/W/bFjiiwgI3uDB+f8AbAtJHrm4v/fAYdD10M4ZDn6ZmnUkAKbz3P8AO+2Oc9mFMKFXTcTpAMzchgfrbHWcqzRa5A1K3uQed9o/xijWkiVe0czpgDexa4nDlWXHk89rcRsePOB58NZoeTSaZ0yjSLQPhuDzEE/9OLOaqpAe5CeprBo5vquL6b/PfCt4XzrAsraoADkG0kbGAbDr2xV8YcXB/ZUzfZ45AcpFjqJn/OHIrgyJS2vIMzPEFFSoKRLqxsSvziNVgOs/ujljyrxWrVUU6kFAQQsRBFpAHUWxRyOWDsoYqo7neOR98EyFWBKCCPl8zO/vhmuuUuxed8uslB8kFEmV3gGDPQ7iBHPt3x8XfSUDek9QRJt8uQF8X1ps4I1a5uIJ3FryOmw54kp0SoGkDUbSLgjmL3+2HoaKL7FpX4KH5msB8bhQIAEwOVuQxXqK/Vvafue+Dr5MKAToBj1AEyp7g98VDQCgbE8gZn36YM9DWUWobKNDI8zfl8+nvjqqYMRcb9jiGvWnb67b/wCMTUKoCnW3pB+Abkn9bnFHOuviPRbDfLOVzUe/XHq8QYH025b9f64rZioWM6YGwUcv6/M46poJAckH2mPkSIthG/VzmtqfAxXSk02EuH5VnqQCNTWkyWkG8X3jGjZXJPSX0HnbVzAm9udsZ4ASkqRdtuYA9+/flh+4RnNVKNQc8zvqHabz8ue+MXU5aPQaDbFsKNmmA2BgG5EX2taZws8Xq+i27sqwP9RiJ9p+uCyZgQSttQm24jYC9/bthb8QZo6qa6Ykg3kW3Fr8zJwrXXJyTaNG26EK5KLWWgNRzdwXYnSCNyevM/rfBbwytQ1pAquuwNmAG8X5Ykp1WVmL1EABKhT5gbbk0WEbE9rDF/hdUJuVW0KLzB7xM4JqLMQf5M3T0uT48BDjNZkGpGUSdUaNRBO4AmBf5YVMsjZioVq1C6oGMTFxyABgkk73thszWWWovrfVF4vAveenLC7xGsRr0XIEEdrm0CQIEfXC2knxtXf2Xvr8tjBlAFyiGfSqAk/DYC/PoMSNkdCJrJE6WkcjuBfFLiMDL0ksBUqIsBt0iTyvYRPIYqeNuI61p0g3xH4RFlABvz52wfRQ4lL7YjqU5zjD8APN1WrVmreoDZRM26j3OI7kkA8jace6ztF9wegNvriVVkGdrbWPQdot74PKXJu6elVwUIorVKpkC8j7fLElG8kz0xBWF4/VsWaSwNtwN8Q+EFpy5FbiR/ZsAef8sal4FzwqZRQJlVUN6pkwPv2xmHEl/ZsLGxvyjDd+GlU/lTpfaoZX2C35/WMHpWYmF6xxcv0aRqHX/wC3+2PsUf8A8oP41+mPsG2sy9wh/iXV/wCPeOSiZvvew6Rv3HfCYacsAee8GRO23YT88OHj06uI5iw9DKBI5lRf7YAUaMsFgSDH03++FnLDZt117or+hXUBa+qCLahNpv0iP58sERnCTtPO+IanD/20EiAi7cpkf0xby6BR72wtdJG36bVJQa/LOXJa5xG835g4vUaXPbbrznv2xLUoAEgX03MzeeX1wFSNObXQscUULTInlPvisjBZAAWRe8z22nlsMNFfw6a9QBXA1AzIi4WeU2wNzfAXXOLl9dhEGTZWgcovJHT3xoUPMTyfqj/3MgfK5k0SakXhgs2kkR8J3F5va2B1KXYyZJMkki5/lgp4k4caWa/LSPTpWRMS3O5J5/bE+S8L1GUVC6Kp2iWN1LbEADbrh2Bg2NtlegunSZFt/UJ6W5dcXaeQQywcLFwrP6mUmwAA0nuNQm9scZrgVSm6qWTSRNiTAUAtYiJ7bHtjzKZdG8zy2f0gmSNMrYQVDEWxo1TSwKyg0T5el5faSNPImO+4F+WLNKooB0jcgMS1gRzm09bYiqUQ0KovAOokiL7C56G/fAWpnfUEi8wCLc43/rhl6tRAulsJvmEViZmLiLiepnnzjAitmS7BUBJJiRuxPIdscHLs7EEiRbn/AD/2x1m8gaZCk3ibfq1sKX62U1tQaFCjyU3TSb79J2PQ4mo0tZAHqY8hyG+w7YZfCXhT8z6iRJAKqTa8i50nmOmGWn4AqmCHpKdbKTLmdPIRpAWLRhCUxuEPIgtlNChiSDvJUgwIlREgm/P/AGxXyVAuSxnSN25DoCYgT/TGpZz8Na1VtXnU1iAAqkARz6/WcdUfwx8ui3nZhm3MU5UTBjeZPe2KeAnngz/ziVJCkgCLCT3MiLbb74NeH2LPaGOmw+L/AO3Ln88GU8A16iFRWS+kktqk72PKwx7lPA2YpForJAWbah6QTbb2xapRXZ11km+C7RkAFjzB6hTuNoPPbAV8qtbNMzRFMXj95jBlhNgJ+cnDLl/C9Y0111xOq0c+V4id5wtZzNfkjUUy66pe5ljyvuF6icU1f8cQ8l9LzLMi/XfUpQ/DMg6SCRyInlYjlHyxXUAEERMWveOk4BrxkuA+mFYtCjlF9/niNeNgmNJE3kX/AJ4xpUWZNyF0Ixyg89ZpC69ztME98VM3lAqMzE62JkDfSoFg3X+xxFkagKeaVBgqJNzLkgQD6YkbYv8AE/WhpoqjTZpJggsBIFxMnfFq47ZIHfYp18eCHiucd61HLyAiqHEm11NyYn4ZieZwHzVUu+q4nYkzzPONtsGON8D0VCyPdmCxcQIAjULxHbfFL8tpqAEzz+f+OeGsxhWlEF6fX7lznLwVqSQAdln1H/I64+zpgTueV55998c5veOltumAudrnVpNwD/visIb2aupvVEP2eVczpqA3jv3ODNXMg7duX2wr1Hkz3/rhl4fl9RiY2++D3xSSYh6dqZSlNfk9akDTf1R6SLkjlPzwW/DbOLoqUtYRtaNJaLEQbkxy2xH4iyvl5UyZYEqCNvphTyVby/V0hrEg87SP547TPMW/yK+sNOyP6/yb3+VT/wBwfUf+GPsKP5+r/E3/AHHHuGdxkYR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3141" y="0"/>
            <a:ext cx="6412889" cy="3861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64813">
            <a:off x="2366330" y="4082127"/>
            <a:ext cx="2807341" cy="17180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54A6F">
                  <a:shade val="30000"/>
                  <a:satMod val="115000"/>
                </a:srgbClr>
              </a:gs>
              <a:gs pos="50000">
                <a:srgbClr val="054A6F">
                  <a:shade val="67500"/>
                  <a:satMod val="115000"/>
                </a:srgbClr>
              </a:gs>
              <a:gs pos="100000">
                <a:srgbClr val="054A6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9144000" cy="764704"/>
          </a:xfrm>
          <a:prstGeom prst="rect">
            <a:avLst/>
          </a:prstGeom>
          <a:gradFill flip="none" rotWithShape="1">
            <a:gsLst>
              <a:gs pos="0">
                <a:srgbClr val="054A6F">
                  <a:shade val="30000"/>
                  <a:satMod val="115000"/>
                </a:srgbClr>
              </a:gs>
              <a:gs pos="50000">
                <a:srgbClr val="054A6F">
                  <a:shade val="67500"/>
                  <a:satMod val="115000"/>
                </a:srgbClr>
              </a:gs>
              <a:gs pos="100000">
                <a:srgbClr val="054A6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5955" y="116759"/>
            <a:ext cx="8253516" cy="9366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 Bold" pitchFamily="34" charset="0"/>
              </a:defRPr>
            </a:lvl9pPr>
          </a:lstStyle>
          <a:p>
            <a:pPr eaLnBrk="1" hangingPunct="1"/>
            <a:r>
              <a:rPr lang="en-GB" sz="3200" dirty="0" smtClean="0">
                <a:solidFill>
                  <a:schemeClr val="bg1"/>
                </a:solidFill>
              </a:rPr>
              <a:t>Two challenges</a:t>
            </a:r>
            <a:endParaRPr lang="lt-LT" sz="3200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006" y="1198286"/>
            <a:ext cx="8784976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en-GB" sz="2000" dirty="0" smtClean="0">
                <a:latin typeface="+mn-lt"/>
              </a:rPr>
              <a:t>Of </a:t>
            </a:r>
            <a:r>
              <a:rPr lang="en-GB" sz="2000" dirty="0">
                <a:latin typeface="+mn-lt"/>
              </a:rPr>
              <a:t>the three </a:t>
            </a:r>
            <a:r>
              <a:rPr lang="en-GB" sz="2000" dirty="0" smtClean="0">
                <a:latin typeface="+mn-lt"/>
              </a:rPr>
              <a:t>Open </a:t>
            </a:r>
            <a:r>
              <a:rPr lang="en-GB" sz="2000" dirty="0">
                <a:latin typeface="+mn-lt"/>
              </a:rPr>
              <a:t>G</a:t>
            </a:r>
            <a:r>
              <a:rPr lang="en-GB" sz="2000" dirty="0" smtClean="0">
                <a:latin typeface="+mn-lt"/>
              </a:rPr>
              <a:t>overnment objectives, </a:t>
            </a:r>
            <a:r>
              <a:rPr lang="en-GB" sz="2000" dirty="0" smtClean="0">
                <a:solidFill>
                  <a:srgbClr val="0D9B8C"/>
                </a:solidFill>
                <a:latin typeface="+mn-lt"/>
              </a:rPr>
              <a:t>Participation </a:t>
            </a:r>
            <a:r>
              <a:rPr lang="en-GB" sz="2000" dirty="0">
                <a:solidFill>
                  <a:srgbClr val="0D9B8C"/>
                </a:solidFill>
                <a:latin typeface="+mn-lt"/>
              </a:rPr>
              <a:t>and </a:t>
            </a:r>
            <a:r>
              <a:rPr lang="en-GB" sz="2000" dirty="0" smtClean="0">
                <a:solidFill>
                  <a:srgbClr val="0D9B8C"/>
                </a:solidFill>
                <a:latin typeface="+mn-lt"/>
              </a:rPr>
              <a:t>Collaboration</a:t>
            </a:r>
            <a:r>
              <a:rPr lang="en-GB" sz="2000" dirty="0" smtClean="0">
                <a:latin typeface="+mn-lt"/>
              </a:rPr>
              <a:t> receive </a:t>
            </a:r>
            <a:r>
              <a:rPr lang="en-GB" sz="2000" dirty="0">
                <a:latin typeface="+mn-lt"/>
              </a:rPr>
              <a:t>less </a:t>
            </a:r>
            <a:r>
              <a:rPr lang="en-GB" sz="2000" dirty="0" smtClean="0">
                <a:latin typeface="+mn-lt"/>
              </a:rPr>
              <a:t>policy attention, </a:t>
            </a:r>
            <a:r>
              <a:rPr lang="en-GB" sz="2000" dirty="0">
                <a:latin typeface="+mn-lt"/>
              </a:rPr>
              <a:t>compared to </a:t>
            </a:r>
            <a:r>
              <a:rPr lang="en-GB" sz="2000" dirty="0" smtClean="0">
                <a:latin typeface="+mn-lt"/>
              </a:rPr>
              <a:t>Transparency (survey by </a:t>
            </a:r>
            <a:r>
              <a:rPr lang="en-GB" sz="2000" dirty="0" err="1" smtClean="0">
                <a:latin typeface="+mn-lt"/>
              </a:rPr>
              <a:t>Lörincz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>
                <a:latin typeface="+mn-lt"/>
              </a:rPr>
              <a:t>et </a:t>
            </a:r>
            <a:r>
              <a:rPr lang="en-GB" sz="2000" dirty="0" smtClean="0">
                <a:latin typeface="+mn-lt"/>
              </a:rPr>
              <a:t>al, 2011</a:t>
            </a:r>
            <a:r>
              <a:rPr lang="en-GB" sz="2000" dirty="0">
                <a:latin typeface="+mn-lt"/>
              </a:rPr>
              <a:t>). </a:t>
            </a:r>
            <a:endParaRPr lang="en-GB" sz="2000" dirty="0" smtClean="0">
              <a:latin typeface="+mn-lt"/>
            </a:endParaRPr>
          </a:p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en-GB" sz="2000" dirty="0" smtClean="0">
                <a:solidFill>
                  <a:srgbClr val="0D9B8C"/>
                </a:solidFill>
                <a:latin typeface="+mn-lt"/>
              </a:rPr>
              <a:t>Institutionalisation </a:t>
            </a:r>
            <a:r>
              <a:rPr lang="en-GB" sz="2000" dirty="0">
                <a:latin typeface="+mn-lt"/>
              </a:rPr>
              <a:t>of participative </a:t>
            </a:r>
            <a:r>
              <a:rPr lang="en-GB" sz="2000" dirty="0" smtClean="0">
                <a:latin typeface="+mn-lt"/>
              </a:rPr>
              <a:t>processes </a:t>
            </a:r>
            <a:r>
              <a:rPr lang="en-GB" sz="2000" dirty="0">
                <a:latin typeface="+mn-lt"/>
              </a:rPr>
              <a:t>- maintaining and enforcing </a:t>
            </a:r>
            <a:r>
              <a:rPr lang="en-GB" sz="2000" dirty="0" smtClean="0">
                <a:latin typeface="+mn-lt"/>
              </a:rPr>
              <a:t>governance </a:t>
            </a:r>
            <a:r>
              <a:rPr lang="en-GB" sz="2000" dirty="0">
                <a:latin typeface="+mn-lt"/>
              </a:rPr>
              <a:t>openness over time and throughout the policy cycle. </a:t>
            </a:r>
            <a:endParaRPr lang="lt-LT" sz="2000" dirty="0" smtClean="0">
              <a:solidFill>
                <a:srgbClr val="0D9B8C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34673" y="3463223"/>
            <a:ext cx="4409327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1590" marR="22098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rgbClr val="0D9B8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Strong</a:t>
            </a:r>
            <a:r>
              <a:rPr lang="en-GB" b="1" dirty="0" smtClean="0">
                <a:solidFill>
                  <a:srgbClr val="0D9B8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1590" marR="22098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054A6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rgbClr val="054A6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Systemic, regular tools and platforms at all levels (national-municipal). </a:t>
            </a:r>
          </a:p>
          <a:p>
            <a:pPr marL="2159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rgbClr val="054A6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Institutions</a:t>
            </a:r>
            <a:r>
              <a:rPr lang="en-GB" dirty="0">
                <a:solidFill>
                  <a:srgbClr val="054A6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responsibilities and </a:t>
            </a:r>
            <a:r>
              <a:rPr lang="en-GB" dirty="0" smtClean="0">
                <a:solidFill>
                  <a:srgbClr val="054A6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legal basis </a:t>
            </a:r>
            <a:r>
              <a:rPr lang="en-GB" dirty="0" smtClean="0">
                <a:solidFill>
                  <a:srgbClr val="054A6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GB" dirty="0">
                <a:solidFill>
                  <a:srgbClr val="054A6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place.</a:t>
            </a:r>
          </a:p>
          <a:p>
            <a:pPr marL="21590" marR="22098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54A6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People, </a:t>
            </a:r>
            <a:r>
              <a:rPr lang="en-GB" dirty="0" smtClean="0">
                <a:solidFill>
                  <a:srgbClr val="054A6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resources, capabilities.</a:t>
            </a:r>
            <a:endParaRPr lang="en-GB" dirty="0">
              <a:solidFill>
                <a:srgbClr val="054A6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0" marR="22098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rgbClr val="054A6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Monitoring </a:t>
            </a:r>
            <a:r>
              <a:rPr lang="en-GB" dirty="0">
                <a:solidFill>
                  <a:srgbClr val="054A6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dirty="0" smtClean="0">
                <a:solidFill>
                  <a:srgbClr val="054A6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evaluation.</a:t>
            </a:r>
            <a:endParaRPr lang="en-GB" dirty="0">
              <a:solidFill>
                <a:srgbClr val="054A6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0" marR="22098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rgbClr val="054A6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Incentives (and sanctions).</a:t>
            </a:r>
            <a:endParaRPr lang="en-GB" dirty="0">
              <a:solidFill>
                <a:srgbClr val="054A6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22098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lt-LT" dirty="0">
                <a:solidFill>
                  <a:srgbClr val="054A6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>
              <a:solidFill>
                <a:srgbClr val="054A6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2006" y="5200992"/>
            <a:ext cx="2826969" cy="1036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1590" marR="1841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srgbClr val="0D9B8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Weak:</a:t>
            </a:r>
            <a:endParaRPr lang="en-GB" dirty="0">
              <a:solidFill>
                <a:srgbClr val="0D9B8C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0" marR="1841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54A6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1590" marR="1841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54A6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 hoc, occasional.</a:t>
            </a:r>
          </a:p>
          <a:p>
            <a:pPr marL="21590" marR="1841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54A6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1590" marR="1841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54A6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 systems (people, institutions, regulation, capabilities) in place.</a:t>
            </a:r>
          </a:p>
          <a:p>
            <a:pPr marL="0" marR="18415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lt-LT" dirty="0">
                <a:solidFill>
                  <a:srgbClr val="054A6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>
              <a:solidFill>
                <a:srgbClr val="054A6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3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9144000" cy="1175160"/>
          </a:xfrm>
          <a:prstGeom prst="rect">
            <a:avLst/>
          </a:prstGeom>
          <a:gradFill flip="none" rotWithShape="1">
            <a:gsLst>
              <a:gs pos="0">
                <a:srgbClr val="054A6F">
                  <a:shade val="30000"/>
                  <a:satMod val="115000"/>
                </a:srgbClr>
              </a:gs>
              <a:gs pos="50000">
                <a:srgbClr val="054A6F">
                  <a:shade val="67500"/>
                  <a:satMod val="115000"/>
                </a:srgbClr>
              </a:gs>
              <a:gs pos="100000">
                <a:srgbClr val="054A6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9144000" cy="764704"/>
          </a:xfrm>
          <a:prstGeom prst="rect">
            <a:avLst/>
          </a:prstGeom>
          <a:gradFill flip="none" rotWithShape="1">
            <a:gsLst>
              <a:gs pos="0">
                <a:srgbClr val="054A6F">
                  <a:shade val="30000"/>
                  <a:satMod val="115000"/>
                </a:srgbClr>
              </a:gs>
              <a:gs pos="50000">
                <a:srgbClr val="054A6F">
                  <a:shade val="67500"/>
                  <a:satMod val="115000"/>
                </a:srgbClr>
              </a:gs>
              <a:gs pos="100000">
                <a:srgbClr val="054A6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16759"/>
            <a:ext cx="9144000" cy="9366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 Bold" pitchFamily="34" charset="0"/>
              </a:defRPr>
            </a:lvl9pPr>
          </a:lstStyle>
          <a:p>
            <a:pPr eaLnBrk="1" hangingPunct="1"/>
            <a:r>
              <a:rPr lang="en-GB" sz="2800" dirty="0" smtClean="0">
                <a:solidFill>
                  <a:schemeClr val="bg1"/>
                </a:solidFill>
              </a:rPr>
              <a:t>Collaborative &amp; Participative Policy Maturity Model: </a:t>
            </a:r>
            <a:r>
              <a:rPr lang="en-GB" sz="2400" dirty="0" smtClean="0">
                <a:solidFill>
                  <a:srgbClr val="F2AF00"/>
                </a:solidFill>
              </a:rPr>
              <a:t>from Government action to Community action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endParaRPr lang="lt-LT" sz="24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522188"/>
              </p:ext>
            </p:extLst>
          </p:nvPr>
        </p:nvGraphicFramePr>
        <p:xfrm>
          <a:off x="467544" y="1422378"/>
          <a:ext cx="8496944" cy="512527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699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7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Role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Tools and platforms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6. Co-delivery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Shared actions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(We are responsible and accountable</a:t>
                      </a:r>
                      <a:r>
                        <a:rPr lang="en-GB" sz="1600" dirty="0" smtClean="0">
                          <a:effectLst/>
                        </a:rPr>
                        <a:t>)</a:t>
                      </a:r>
                      <a:endParaRPr lang="en-GB" sz="16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Co-delivery of public services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Social</a:t>
                      </a:r>
                      <a:r>
                        <a:rPr lang="en-GB" sz="1600" baseline="0" dirty="0" smtClean="0">
                          <a:effectLst/>
                        </a:rPr>
                        <a:t> innovations.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Living labs. Pilot testing of policy prototypes.</a:t>
                      </a:r>
                      <a:r>
                        <a:rPr lang="en-GB" sz="1600" baseline="0" dirty="0" smtClean="0">
                          <a:effectLst/>
                        </a:rPr>
                        <a:t>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5. Co-creation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Self-mobilization, shared decision making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(We decide)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Participative </a:t>
                      </a:r>
                      <a:r>
                        <a:rPr lang="en-GB" sz="1600" dirty="0" smtClean="0">
                          <a:effectLst/>
                        </a:rPr>
                        <a:t>policy </a:t>
                      </a:r>
                      <a:r>
                        <a:rPr lang="en-GB" sz="1600" dirty="0">
                          <a:effectLst/>
                        </a:rPr>
                        <a:t>making exercises involving variety of </a:t>
                      </a:r>
                      <a:r>
                        <a:rPr lang="en-GB" sz="1600" dirty="0" smtClean="0">
                          <a:effectLst/>
                        </a:rPr>
                        <a:t>methods</a:t>
                      </a:r>
                      <a:r>
                        <a:rPr lang="en-GB" sz="1600" dirty="0">
                          <a:effectLst/>
                        </a:rPr>
                        <a:t>, focused on future needs </a:t>
                      </a:r>
                      <a:r>
                        <a:rPr lang="en-GB" sz="1600" dirty="0" smtClean="0">
                          <a:effectLst/>
                        </a:rPr>
                        <a:t>and trends (foresight).</a:t>
                      </a:r>
                      <a:endParaRPr lang="en-GB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Policy </a:t>
                      </a:r>
                      <a:r>
                        <a:rPr lang="en-GB" sz="1600" dirty="0" smtClean="0">
                          <a:effectLst/>
                        </a:rPr>
                        <a:t>labs.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4. Engagement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Functional participation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(We talk and understand each other)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Participative technology </a:t>
                      </a:r>
                      <a:r>
                        <a:rPr lang="en-GB" sz="1600" dirty="0" smtClean="0">
                          <a:effectLst/>
                        </a:rPr>
                        <a:t>assessments (</a:t>
                      </a:r>
                      <a:r>
                        <a:rPr lang="en-GB" sz="1600" dirty="0">
                          <a:effectLst/>
                        </a:rPr>
                        <a:t>some) </a:t>
                      </a:r>
                      <a:r>
                        <a:rPr lang="en-GB" sz="1600" dirty="0" smtClean="0">
                          <a:effectLst/>
                        </a:rPr>
                        <a:t>Expert </a:t>
                      </a:r>
                      <a:r>
                        <a:rPr lang="en-GB" sz="1600" dirty="0">
                          <a:effectLst/>
                        </a:rPr>
                        <a:t>groups, </a:t>
                      </a:r>
                      <a:r>
                        <a:rPr lang="en-GB" sz="1600" dirty="0" smtClean="0">
                          <a:effectLst/>
                        </a:rPr>
                        <a:t>committees.</a:t>
                      </a:r>
                      <a:r>
                        <a:rPr lang="en-GB" sz="1600" baseline="0" dirty="0" smtClean="0"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Open </a:t>
                      </a:r>
                      <a:r>
                        <a:rPr lang="en-GB" sz="1600" dirty="0">
                          <a:effectLst/>
                        </a:rPr>
                        <a:t>Citizens </a:t>
                      </a:r>
                      <a:r>
                        <a:rPr lang="en-GB" sz="1600" dirty="0" smtClean="0">
                          <a:effectLst/>
                        </a:rPr>
                        <a:t>forums, Policy </a:t>
                      </a:r>
                      <a:r>
                        <a:rPr lang="en-GB" sz="1600" dirty="0">
                          <a:effectLst/>
                        </a:rPr>
                        <a:t>discussions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3. Consultation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Information exchange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(Information in – information out)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(some) </a:t>
                      </a:r>
                      <a:r>
                        <a:rPr lang="en-GB" sz="1600" dirty="0" smtClean="0">
                          <a:effectLst/>
                        </a:rPr>
                        <a:t>Expert groups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Referendums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Online </a:t>
                      </a:r>
                      <a:r>
                        <a:rPr lang="en-GB" sz="1600" dirty="0">
                          <a:effectLst/>
                        </a:rPr>
                        <a:t>public </a:t>
                      </a:r>
                      <a:r>
                        <a:rPr lang="en-GB" sz="1600" dirty="0" smtClean="0">
                          <a:effectLst/>
                        </a:rPr>
                        <a:t>consultations</a:t>
                      </a:r>
                      <a:endParaRPr lang="en-GB" sz="1600" baseline="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Customer </a:t>
                      </a:r>
                      <a:r>
                        <a:rPr lang="en-GB" sz="1600" dirty="0">
                          <a:effectLst/>
                        </a:rPr>
                        <a:t>feedback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2. Informing </a:t>
                      </a:r>
                      <a:r>
                        <a:rPr lang="en-GB" sz="1600" dirty="0" smtClean="0">
                          <a:effectLst/>
                        </a:rPr>
                        <a:t>of decisions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Passive participant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Formal </a:t>
                      </a:r>
                      <a:r>
                        <a:rPr lang="en-GB" sz="1600" dirty="0" smtClean="0">
                          <a:effectLst/>
                        </a:rPr>
                        <a:t>presentations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1. Intuitive representation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Casting a vote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Elections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251520" y="1291919"/>
            <a:ext cx="0" cy="5267356"/>
          </a:xfrm>
          <a:prstGeom prst="straightConnector1">
            <a:avLst/>
          </a:prstGeom>
          <a:ln w="76200">
            <a:solidFill>
              <a:srgbClr val="054A6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16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"/>
            <a:ext cx="9144000" cy="764704"/>
          </a:xfrm>
          <a:prstGeom prst="rect">
            <a:avLst/>
          </a:prstGeom>
          <a:gradFill flip="none" rotWithShape="1">
            <a:gsLst>
              <a:gs pos="0">
                <a:srgbClr val="054A6F">
                  <a:shade val="30000"/>
                  <a:satMod val="115000"/>
                </a:srgbClr>
              </a:gs>
              <a:gs pos="50000">
                <a:srgbClr val="054A6F">
                  <a:shade val="67500"/>
                  <a:satMod val="115000"/>
                </a:srgbClr>
              </a:gs>
              <a:gs pos="100000">
                <a:srgbClr val="054A6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9144000" cy="764704"/>
          </a:xfrm>
          <a:prstGeom prst="rect">
            <a:avLst/>
          </a:prstGeom>
          <a:gradFill flip="none" rotWithShape="1">
            <a:gsLst>
              <a:gs pos="0">
                <a:srgbClr val="054A6F">
                  <a:shade val="30000"/>
                  <a:satMod val="115000"/>
                </a:srgbClr>
              </a:gs>
              <a:gs pos="50000">
                <a:srgbClr val="054A6F">
                  <a:shade val="67500"/>
                  <a:satMod val="115000"/>
                </a:srgbClr>
              </a:gs>
              <a:gs pos="100000">
                <a:srgbClr val="054A6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08520" y="116632"/>
            <a:ext cx="9145013" cy="82121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 Bold" pitchFamily="34" charset="0"/>
              </a:defRPr>
            </a:lvl9pPr>
          </a:lstStyle>
          <a:p>
            <a:pPr eaLnBrk="1" hangingPunct="1"/>
            <a:r>
              <a:rPr lang="en-GB" sz="2800" dirty="0">
                <a:solidFill>
                  <a:schemeClr val="bg1"/>
                </a:solidFill>
              </a:rPr>
              <a:t>C</a:t>
            </a:r>
            <a:r>
              <a:rPr lang="en-GB" sz="2800" dirty="0" smtClean="0">
                <a:solidFill>
                  <a:schemeClr val="bg1"/>
                </a:solidFill>
              </a:rPr>
              <a:t>ase study: </a:t>
            </a:r>
            <a:r>
              <a:rPr lang="en-GB" sz="2800" dirty="0" smtClean="0">
                <a:solidFill>
                  <a:srgbClr val="F2AF00"/>
                </a:solidFill>
              </a:rPr>
              <a:t>Lithuania</a:t>
            </a:r>
            <a:endParaRPr lang="lt-LT" sz="2800" dirty="0" smtClean="0">
              <a:solidFill>
                <a:srgbClr val="F2AF0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497805"/>
              </p:ext>
            </p:extLst>
          </p:nvPr>
        </p:nvGraphicFramePr>
        <p:xfrm>
          <a:off x="155575" y="786796"/>
          <a:ext cx="3840361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First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time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citizens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involved in the design of a long term vision: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2-year process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3 stages: ideas generation, consultations, discussions on draft Strategy</a:t>
                      </a:r>
                    </a:p>
                    <a:p>
                      <a:endParaRPr lang="en-GB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baseline="0" dirty="0" smtClean="0">
                          <a:solidFill>
                            <a:srgbClr val="F2AF00"/>
                          </a:solidFill>
                        </a:rPr>
                        <a:t>Implementation system: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Open Progress Forums (2/y)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Good Practice Library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State Progress Council and its Secretariat at the Government’s Office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Annual Progress Actions – ‘quick wins’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Annual Progress Report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Progress indicators</a:t>
                      </a:r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D9B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6061" b="10770"/>
          <a:stretch/>
        </p:blipFill>
        <p:spPr>
          <a:xfrm>
            <a:off x="395536" y="923944"/>
            <a:ext cx="2438095" cy="813530"/>
          </a:xfrm>
          <a:prstGeom prst="rect">
            <a:avLst/>
          </a:prstGeom>
        </p:spPr>
      </p:pic>
      <p:pic>
        <p:nvPicPr>
          <p:cNvPr id="3078" name="Picture 6" descr="http://lietuva2030.lt/old/images/stories/fruit/3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897" y="764705"/>
            <a:ext cx="4385449" cy="307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8" descr="https://encrypted-tbn1.gstatic.com/images?q=tbn:ANd9GcQkWdPEml485xHAmIOo_0HZIjYKIMDnxKbm3-CKXvb5nsdi840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4" name="Picture 12" descr="http://www.15min.lt/images/photos/622932/original/kurybiskumas-turi-tapti-ne-tik-mokytoju-ir-mokiniu-santykiu-bet-ir-visos-mokyklos-sistemos-dalimi-54327f20b45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665" y="2946055"/>
            <a:ext cx="2567335" cy="192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Vaizdo rezultatas pagal užklausą „atviros pazangos forumas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578" y="3575716"/>
            <a:ext cx="1627652" cy="102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www.lietuva2030.lt/image/306x306/1/cb40da5534403429326cbbe61128cc4f4f39e6ae104a307077e1f6790dd411efd5bbcf2f2196a0c70609421edc0fb83d9a2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6"/>
          <a:stretch/>
        </p:blipFill>
        <p:spPr bwMode="auto">
          <a:xfrm>
            <a:off x="4168750" y="2506270"/>
            <a:ext cx="2122562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s://lrv.lt/uploads/main/news/images/852x536_crop/17139_imp_8fc74ed7ce3f8ca26cc195800c701f5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950" y="4871558"/>
            <a:ext cx="3206266" cy="201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/>
          <p:nvPr/>
        </p:nvPicPr>
        <p:blipFill>
          <a:blip r:embed="rId9"/>
          <a:stretch>
            <a:fillRect/>
          </a:stretch>
        </p:blipFill>
        <p:spPr>
          <a:xfrm>
            <a:off x="4135660" y="4599469"/>
            <a:ext cx="2884611" cy="228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2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54A6F">
                  <a:shade val="30000"/>
                  <a:satMod val="115000"/>
                </a:srgbClr>
              </a:gs>
              <a:gs pos="50000">
                <a:srgbClr val="054A6F">
                  <a:shade val="67500"/>
                  <a:satMod val="115000"/>
                </a:srgbClr>
              </a:gs>
              <a:gs pos="100000">
                <a:srgbClr val="054A6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9144000" cy="764704"/>
          </a:xfrm>
          <a:prstGeom prst="rect">
            <a:avLst/>
          </a:prstGeom>
          <a:gradFill flip="none" rotWithShape="1">
            <a:gsLst>
              <a:gs pos="0">
                <a:srgbClr val="054A6F">
                  <a:shade val="30000"/>
                  <a:satMod val="115000"/>
                </a:srgbClr>
              </a:gs>
              <a:gs pos="50000">
                <a:srgbClr val="054A6F">
                  <a:shade val="67500"/>
                  <a:satMod val="115000"/>
                </a:srgbClr>
              </a:gs>
              <a:gs pos="100000">
                <a:srgbClr val="054A6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2977" y="151758"/>
            <a:ext cx="8758045" cy="9366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 Bold" pitchFamily="34" charset="0"/>
              </a:defRPr>
            </a:lvl9pPr>
          </a:lstStyle>
          <a:p>
            <a:pPr eaLnBrk="1" hangingPunct="1"/>
            <a:r>
              <a:rPr lang="en-GB" sz="3000" dirty="0">
                <a:solidFill>
                  <a:srgbClr val="F2AF00"/>
                </a:solidFill>
              </a:rPr>
              <a:t>I</a:t>
            </a:r>
            <a:r>
              <a:rPr lang="en-GB" sz="3000" dirty="0" smtClean="0">
                <a:solidFill>
                  <a:srgbClr val="F2AF00"/>
                </a:solidFill>
              </a:rPr>
              <a:t>nstitutionalisation</a:t>
            </a:r>
            <a:r>
              <a:rPr lang="en-GB" sz="3000" dirty="0" smtClean="0">
                <a:solidFill>
                  <a:schemeClr val="bg1"/>
                </a:solidFill>
              </a:rPr>
              <a:t> challenges</a:t>
            </a:r>
            <a:endParaRPr lang="lt-LT" sz="3000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18" y="1196038"/>
            <a:ext cx="8496946" cy="5426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738" algn="just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D9B8C"/>
                </a:solidFill>
                <a:latin typeface="+mn-lt"/>
              </a:rPr>
              <a:t>KEY RISKS TO CONSIDER: </a:t>
            </a:r>
          </a:p>
          <a:p>
            <a:pPr marL="58738" algn="just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>
              <a:solidFill>
                <a:srgbClr val="0D9B8C"/>
              </a:solidFill>
              <a:latin typeface="+mn-lt"/>
            </a:endParaRPr>
          </a:p>
          <a:p>
            <a:pPr marL="58738" algn="just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D9B8C"/>
                </a:solidFill>
                <a:latin typeface="+mn-lt"/>
              </a:rPr>
              <a:t>‘Old wine in new bottles’ </a:t>
            </a:r>
          </a:p>
          <a:p>
            <a:pPr marL="58738" algn="just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D9B8C"/>
                </a:solidFill>
                <a:latin typeface="+mn-lt"/>
              </a:rPr>
              <a:t>+ ‘Grand rise but slow death’</a:t>
            </a:r>
          </a:p>
          <a:p>
            <a:pPr marL="58738" algn="just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D9B8C"/>
                </a:solidFill>
                <a:latin typeface="+mn-lt"/>
              </a:rPr>
              <a:t> = losing society’s trust</a:t>
            </a:r>
          </a:p>
          <a:p>
            <a:pPr marL="58738" algn="just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>
              <a:solidFill>
                <a:srgbClr val="0D9B8C"/>
              </a:solidFill>
              <a:latin typeface="+mn-lt"/>
            </a:endParaRPr>
          </a:p>
          <a:p>
            <a:pPr marL="58738" algn="just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>
              <a:solidFill>
                <a:srgbClr val="0D9B8C"/>
              </a:solidFill>
              <a:latin typeface="+mn-lt"/>
            </a:endParaRPr>
          </a:p>
          <a:p>
            <a:pPr marL="58738" algn="just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>
              <a:solidFill>
                <a:srgbClr val="0D9B8C"/>
              </a:solidFill>
              <a:latin typeface="+mn-lt"/>
            </a:endParaRPr>
          </a:p>
          <a:p>
            <a:pPr marL="401638" indent="-342900" algn="just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rgbClr val="054A6F"/>
                </a:solidFill>
                <a:latin typeface="+mn-lt"/>
              </a:rPr>
              <a:t>Struggles of a pioneer: Prevailing (maturity of) governance culture. Competencies </a:t>
            </a:r>
            <a:r>
              <a:rPr lang="en-GB" dirty="0">
                <a:solidFill>
                  <a:srgbClr val="054A6F"/>
                </a:solidFill>
                <a:latin typeface="+mn-lt"/>
              </a:rPr>
              <a:t>for facilitating new types of stakeholder </a:t>
            </a:r>
            <a:r>
              <a:rPr lang="en-GB" dirty="0" smtClean="0">
                <a:solidFill>
                  <a:srgbClr val="054A6F"/>
                </a:solidFill>
                <a:latin typeface="+mn-lt"/>
              </a:rPr>
              <a:t>interaction. </a:t>
            </a:r>
            <a:endParaRPr lang="en-GB" dirty="0">
              <a:solidFill>
                <a:srgbClr val="054A6F"/>
              </a:solidFill>
              <a:latin typeface="+mn-lt"/>
            </a:endParaRPr>
          </a:p>
          <a:p>
            <a:pPr marL="401638" indent="-3429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rgbClr val="054A6F"/>
                </a:solidFill>
                <a:latin typeface="+mn-lt"/>
              </a:rPr>
              <a:t>Detachment from </a:t>
            </a:r>
            <a:r>
              <a:rPr lang="en-GB" smtClean="0">
                <a:solidFill>
                  <a:srgbClr val="054A6F"/>
                </a:solidFill>
                <a:latin typeface="+mn-lt"/>
              </a:rPr>
              <a:t>implemented decisions: </a:t>
            </a:r>
            <a:endParaRPr lang="en-GB" dirty="0" smtClean="0">
              <a:solidFill>
                <a:srgbClr val="054A6F"/>
              </a:solidFill>
              <a:latin typeface="+mn-lt"/>
            </a:endParaRPr>
          </a:p>
          <a:p>
            <a:pPr marL="796925" indent="-398463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dirty="0" smtClean="0">
                <a:solidFill>
                  <a:srgbClr val="054A6F"/>
                </a:solidFill>
                <a:latin typeface="+mn-lt"/>
              </a:rPr>
              <a:t>Vision </a:t>
            </a:r>
            <a:r>
              <a:rPr lang="en-GB" dirty="0">
                <a:solidFill>
                  <a:srgbClr val="054A6F"/>
                </a:solidFill>
                <a:latin typeface="+mn-lt"/>
              </a:rPr>
              <a:t>papers have weak implementation </a:t>
            </a:r>
            <a:r>
              <a:rPr lang="en-GB" dirty="0" smtClean="0">
                <a:solidFill>
                  <a:srgbClr val="054A6F"/>
                </a:solidFill>
                <a:latin typeface="+mn-lt"/>
              </a:rPr>
              <a:t>power. </a:t>
            </a:r>
          </a:p>
          <a:p>
            <a:pPr marL="796925" indent="-398463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dirty="0" smtClean="0">
                <a:solidFill>
                  <a:srgbClr val="054A6F"/>
                </a:solidFill>
                <a:latin typeface="+mn-lt"/>
              </a:rPr>
              <a:t>Fading </a:t>
            </a:r>
            <a:r>
              <a:rPr lang="en-GB" dirty="0">
                <a:solidFill>
                  <a:srgbClr val="054A6F"/>
                </a:solidFill>
                <a:latin typeface="+mn-lt"/>
              </a:rPr>
              <a:t>political drive as Governments </a:t>
            </a:r>
            <a:r>
              <a:rPr lang="en-GB" dirty="0" smtClean="0">
                <a:solidFill>
                  <a:srgbClr val="054A6F"/>
                </a:solidFill>
                <a:latin typeface="+mn-lt"/>
              </a:rPr>
              <a:t>change. </a:t>
            </a:r>
          </a:p>
          <a:p>
            <a:pPr marL="796925" indent="-398463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dirty="0" smtClean="0">
                <a:solidFill>
                  <a:srgbClr val="054A6F"/>
                </a:solidFill>
                <a:latin typeface="+mn-lt"/>
              </a:rPr>
              <a:t>Administrative </a:t>
            </a:r>
            <a:r>
              <a:rPr lang="en-GB" dirty="0">
                <a:solidFill>
                  <a:srgbClr val="054A6F"/>
                </a:solidFill>
                <a:latin typeface="+mn-lt"/>
              </a:rPr>
              <a:t>institutionalisation and </a:t>
            </a:r>
            <a:r>
              <a:rPr lang="en-GB" dirty="0" smtClean="0">
                <a:solidFill>
                  <a:srgbClr val="054A6F"/>
                </a:solidFill>
                <a:latin typeface="+mn-lt"/>
              </a:rPr>
              <a:t>resources.</a:t>
            </a:r>
          </a:p>
          <a:p>
            <a:pPr marL="796925" indent="-398463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dirty="0" smtClean="0">
                <a:solidFill>
                  <a:srgbClr val="054A6F"/>
                </a:solidFill>
                <a:latin typeface="+mn-lt"/>
              </a:rPr>
              <a:t>Challenges </a:t>
            </a:r>
            <a:r>
              <a:rPr lang="en-GB" dirty="0">
                <a:solidFill>
                  <a:srgbClr val="054A6F"/>
                </a:solidFill>
                <a:latin typeface="+mn-lt"/>
              </a:rPr>
              <a:t>to empower mainstreaming of best </a:t>
            </a:r>
            <a:r>
              <a:rPr lang="en-GB" dirty="0" smtClean="0">
                <a:solidFill>
                  <a:srgbClr val="054A6F"/>
                </a:solidFill>
                <a:latin typeface="+mn-lt"/>
              </a:rPr>
              <a:t>practices. </a:t>
            </a:r>
          </a:p>
          <a:p>
            <a:pPr marL="796925" indent="-398463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dirty="0" smtClean="0">
                <a:solidFill>
                  <a:srgbClr val="054A6F"/>
                </a:solidFill>
                <a:latin typeface="+mn-lt"/>
              </a:rPr>
              <a:t>High </a:t>
            </a:r>
            <a:r>
              <a:rPr lang="en-GB" dirty="0">
                <a:solidFill>
                  <a:srgbClr val="054A6F"/>
                </a:solidFill>
                <a:latin typeface="+mn-lt"/>
              </a:rPr>
              <a:t>supply of ideas for „quick wins“, but lacklustre </a:t>
            </a:r>
            <a:r>
              <a:rPr lang="en-GB" dirty="0" smtClean="0">
                <a:solidFill>
                  <a:srgbClr val="054A6F"/>
                </a:solidFill>
                <a:latin typeface="+mn-lt"/>
              </a:rPr>
              <a:t>implementation. </a:t>
            </a:r>
            <a:endParaRPr lang="en-GB" dirty="0">
              <a:solidFill>
                <a:srgbClr val="054A6F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1638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54A6F"/>
                </a:solidFill>
                <a:latin typeface="+mn-lt"/>
              </a:rPr>
              <a:t>Limited feedback to the society on what happened to their </a:t>
            </a:r>
            <a:r>
              <a:rPr lang="en-GB" dirty="0" smtClean="0">
                <a:solidFill>
                  <a:srgbClr val="054A6F"/>
                </a:solidFill>
                <a:latin typeface="+mn-lt"/>
              </a:rPr>
              <a:t>ideas. </a:t>
            </a:r>
            <a:endParaRPr lang="en-GB" dirty="0">
              <a:solidFill>
                <a:srgbClr val="054A6F"/>
              </a:solidFill>
              <a:latin typeface="+mn-lt"/>
            </a:endParaRPr>
          </a:p>
          <a:p>
            <a:pPr marL="401638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54A6F"/>
                </a:solidFill>
                <a:latin typeface="+mn-lt"/>
              </a:rPr>
              <a:t>Instruments </a:t>
            </a:r>
            <a:r>
              <a:rPr lang="en-GB" dirty="0">
                <a:solidFill>
                  <a:srgbClr val="054A6F"/>
                </a:solidFill>
                <a:latin typeface="+mn-lt"/>
              </a:rPr>
              <a:t>for monitoring citizen </a:t>
            </a:r>
            <a:r>
              <a:rPr lang="en-GB" dirty="0" smtClean="0">
                <a:solidFill>
                  <a:srgbClr val="054A6F"/>
                </a:solidFill>
                <a:latin typeface="+mn-lt"/>
              </a:rPr>
              <a:t>engagement.</a:t>
            </a:r>
            <a:r>
              <a:rPr lang="en-GB" dirty="0" smtClean="0">
                <a:latin typeface="+mn-lt"/>
              </a:rPr>
              <a:t> </a:t>
            </a:r>
          </a:p>
        </p:txBody>
      </p:sp>
      <p:pic>
        <p:nvPicPr>
          <p:cNvPr id="4102" name="Picture 6" descr="http://quotes.lifehack.org/media/quotes/quote-Sophocles-trust-dies-but-mistrust-blossoms-9192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r="10965" b="17331"/>
          <a:stretch/>
        </p:blipFill>
        <p:spPr bwMode="auto">
          <a:xfrm>
            <a:off x="4482791" y="1088382"/>
            <a:ext cx="4450932" cy="234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03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0383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54A6F">
                  <a:shade val="30000"/>
                  <a:satMod val="115000"/>
                </a:srgbClr>
              </a:gs>
              <a:gs pos="50000">
                <a:srgbClr val="054A6F">
                  <a:shade val="67500"/>
                  <a:satMod val="115000"/>
                </a:srgbClr>
              </a:gs>
              <a:gs pos="100000">
                <a:srgbClr val="054A6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9144000" cy="764704"/>
          </a:xfrm>
          <a:prstGeom prst="rect">
            <a:avLst/>
          </a:prstGeom>
          <a:gradFill flip="none" rotWithShape="1">
            <a:gsLst>
              <a:gs pos="0">
                <a:srgbClr val="054A6F">
                  <a:shade val="30000"/>
                  <a:satMod val="115000"/>
                </a:srgbClr>
              </a:gs>
              <a:gs pos="50000">
                <a:srgbClr val="054A6F">
                  <a:shade val="67500"/>
                  <a:satMod val="115000"/>
                </a:srgbClr>
              </a:gs>
              <a:gs pos="100000">
                <a:srgbClr val="054A6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5955" y="116759"/>
            <a:ext cx="8253516" cy="9366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 Bold" pitchFamily="34" charset="0"/>
              </a:defRPr>
            </a:lvl9pPr>
          </a:lstStyle>
          <a:p>
            <a:pPr algn="l" eaLnBrk="1" hangingPunct="1"/>
            <a:r>
              <a:rPr lang="en-GB" sz="3200" dirty="0" smtClean="0">
                <a:solidFill>
                  <a:schemeClr val="bg1"/>
                </a:solidFill>
              </a:rPr>
              <a:t>Lessons</a:t>
            </a:r>
            <a:endParaRPr lang="lt-LT" sz="3200" dirty="0" smtClean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184" y="520747"/>
            <a:ext cx="9337128" cy="6302841"/>
            <a:chOff x="2991541" y="352940"/>
            <a:chExt cx="7605219" cy="5700430"/>
          </a:xfrm>
          <a:scene3d>
            <a:camera prst="orthographicFront"/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sp>
          <p:nvSpPr>
            <p:cNvPr id="7" name="Freeform 6"/>
            <p:cNvSpPr/>
            <p:nvPr/>
          </p:nvSpPr>
          <p:spPr>
            <a:xfrm>
              <a:off x="7329965" y="2122694"/>
              <a:ext cx="2113241" cy="2135950"/>
            </a:xfrm>
            <a:custGeom>
              <a:avLst/>
              <a:gdLst>
                <a:gd name="connsiteX0" fmla="*/ 0 w 2112561"/>
                <a:gd name="connsiteY0" fmla="*/ 918964 h 1837928"/>
                <a:gd name="connsiteX1" fmla="*/ 459482 w 2112561"/>
                <a:gd name="connsiteY1" fmla="*/ 0 h 1837928"/>
                <a:gd name="connsiteX2" fmla="*/ 1653079 w 2112561"/>
                <a:gd name="connsiteY2" fmla="*/ 0 h 1837928"/>
                <a:gd name="connsiteX3" fmla="*/ 2112561 w 2112561"/>
                <a:gd name="connsiteY3" fmla="*/ 918964 h 1837928"/>
                <a:gd name="connsiteX4" fmla="*/ 1653079 w 2112561"/>
                <a:gd name="connsiteY4" fmla="*/ 1837928 h 1837928"/>
                <a:gd name="connsiteX5" fmla="*/ 459482 w 2112561"/>
                <a:gd name="connsiteY5" fmla="*/ 1837928 h 1837928"/>
                <a:gd name="connsiteX6" fmla="*/ 0 w 2112561"/>
                <a:gd name="connsiteY6" fmla="*/ 918964 h 1837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2561" h="1837928">
                  <a:moveTo>
                    <a:pt x="1056281" y="0"/>
                  </a:moveTo>
                  <a:lnTo>
                    <a:pt x="2112560" y="399750"/>
                  </a:lnTo>
                  <a:lnTo>
                    <a:pt x="2112560" y="1438178"/>
                  </a:lnTo>
                  <a:lnTo>
                    <a:pt x="1056281" y="1837928"/>
                  </a:lnTo>
                  <a:lnTo>
                    <a:pt x="1" y="1438178"/>
                  </a:lnTo>
                  <a:lnTo>
                    <a:pt x="1" y="399750"/>
                  </a:lnTo>
                  <a:lnTo>
                    <a:pt x="1056281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362610" tIns="405408" rIns="362611" bIns="405407" spcCol="1270" anchor="ctr">
              <a:sp3d extrusionH="28000" prstMaterial="matte"/>
            </a:bodyPr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b="1" dirty="0" smtClean="0"/>
                <a:t>3. Skills </a:t>
              </a:r>
              <a:r>
                <a:rPr lang="en-GB" b="1" dirty="0"/>
                <a:t>and capacity development</a:t>
              </a:r>
              <a:r>
                <a:rPr lang="en-GB" dirty="0"/>
                <a:t> to commission, design, conduct, manage, and </a:t>
              </a:r>
              <a:r>
                <a:rPr lang="en-GB" dirty="0" smtClean="0"/>
                <a:t>use the tools</a:t>
              </a:r>
              <a:endParaRPr lang="lt-LT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239142" y="777037"/>
              <a:ext cx="2357618" cy="1267536"/>
            </a:xfrm>
            <a:prstGeom prst="rect">
              <a:avLst/>
            </a:prstGeom>
            <a:sp3d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4360480" y="354524"/>
              <a:ext cx="1837929" cy="2112562"/>
            </a:xfrm>
            <a:custGeom>
              <a:avLst/>
              <a:gdLst>
                <a:gd name="connsiteX0" fmla="*/ 0 w 2112561"/>
                <a:gd name="connsiteY0" fmla="*/ 918964 h 1837928"/>
                <a:gd name="connsiteX1" fmla="*/ 459482 w 2112561"/>
                <a:gd name="connsiteY1" fmla="*/ 0 h 1837928"/>
                <a:gd name="connsiteX2" fmla="*/ 1653079 w 2112561"/>
                <a:gd name="connsiteY2" fmla="*/ 0 h 1837928"/>
                <a:gd name="connsiteX3" fmla="*/ 2112561 w 2112561"/>
                <a:gd name="connsiteY3" fmla="*/ 918964 h 1837928"/>
                <a:gd name="connsiteX4" fmla="*/ 1653079 w 2112561"/>
                <a:gd name="connsiteY4" fmla="*/ 1837928 h 1837928"/>
                <a:gd name="connsiteX5" fmla="*/ 459482 w 2112561"/>
                <a:gd name="connsiteY5" fmla="*/ 1837928 h 1837928"/>
                <a:gd name="connsiteX6" fmla="*/ 0 w 2112561"/>
                <a:gd name="connsiteY6" fmla="*/ 918964 h 1837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2561" h="1837928">
                  <a:moveTo>
                    <a:pt x="1056281" y="0"/>
                  </a:moveTo>
                  <a:lnTo>
                    <a:pt x="2112560" y="399750"/>
                  </a:lnTo>
                  <a:lnTo>
                    <a:pt x="2112560" y="1438178"/>
                  </a:lnTo>
                  <a:lnTo>
                    <a:pt x="1056281" y="1837928"/>
                  </a:lnTo>
                  <a:lnTo>
                    <a:pt x="1" y="1438178"/>
                  </a:lnTo>
                  <a:lnTo>
                    <a:pt x="1" y="399750"/>
                  </a:lnTo>
                  <a:lnTo>
                    <a:pt x="1056281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286410" tIns="329208" rIns="286411" bIns="329207" spcCol="1270" anchor="ctr">
              <a:sp3d extrusionH="28000" prstMaterial="matte"/>
            </a:bodyPr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b="1" dirty="0" smtClean="0"/>
                <a:t>1.Leadership </a:t>
              </a:r>
              <a:r>
                <a:rPr lang="en-GB" b="1" dirty="0"/>
                <a:t>and commitment of key opinion leaders</a:t>
              </a:r>
              <a:endParaRPr lang="lt-LT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349158" y="2147666"/>
              <a:ext cx="1837929" cy="2112562"/>
            </a:xfrm>
            <a:custGeom>
              <a:avLst/>
              <a:gdLst>
                <a:gd name="connsiteX0" fmla="*/ 0 w 2112561"/>
                <a:gd name="connsiteY0" fmla="*/ 918964 h 1837928"/>
                <a:gd name="connsiteX1" fmla="*/ 459482 w 2112561"/>
                <a:gd name="connsiteY1" fmla="*/ 0 h 1837928"/>
                <a:gd name="connsiteX2" fmla="*/ 1653079 w 2112561"/>
                <a:gd name="connsiteY2" fmla="*/ 0 h 1837928"/>
                <a:gd name="connsiteX3" fmla="*/ 2112561 w 2112561"/>
                <a:gd name="connsiteY3" fmla="*/ 918964 h 1837928"/>
                <a:gd name="connsiteX4" fmla="*/ 1653079 w 2112561"/>
                <a:gd name="connsiteY4" fmla="*/ 1837928 h 1837928"/>
                <a:gd name="connsiteX5" fmla="*/ 459482 w 2112561"/>
                <a:gd name="connsiteY5" fmla="*/ 1837928 h 1837928"/>
                <a:gd name="connsiteX6" fmla="*/ 0 w 2112561"/>
                <a:gd name="connsiteY6" fmla="*/ 918964 h 1837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2561" h="1837928">
                  <a:moveTo>
                    <a:pt x="1056281" y="0"/>
                  </a:moveTo>
                  <a:lnTo>
                    <a:pt x="2112560" y="399750"/>
                  </a:lnTo>
                  <a:lnTo>
                    <a:pt x="2112560" y="1438178"/>
                  </a:lnTo>
                  <a:lnTo>
                    <a:pt x="1056281" y="1837928"/>
                  </a:lnTo>
                  <a:lnTo>
                    <a:pt x="1" y="1438178"/>
                  </a:lnTo>
                  <a:lnTo>
                    <a:pt x="1" y="399750"/>
                  </a:lnTo>
                  <a:lnTo>
                    <a:pt x="1056281" y="0"/>
                  </a:lnTo>
                  <a:close/>
                </a:path>
              </a:pathLst>
            </a:cu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347370" tIns="390168" rIns="347371" bIns="390167" spcCol="1270" anchor="ctr">
              <a:sp3d extrusionH="28000" prstMaterial="matte"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b="1" dirty="0" smtClean="0"/>
                <a:t>4. A </a:t>
              </a:r>
              <a:r>
                <a:rPr lang="en-GB" b="1" dirty="0"/>
                <a:t>strong administrative core</a:t>
              </a:r>
              <a:r>
                <a:rPr lang="en-GB" dirty="0"/>
                <a:t>,  capable to steer other </a:t>
              </a:r>
              <a:r>
                <a:rPr lang="en-GB" dirty="0" smtClean="0"/>
                <a:t>stakeholders</a:t>
              </a:r>
              <a:endParaRPr lang="lt-LT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991541" y="2570179"/>
              <a:ext cx="2281565" cy="1267536"/>
            </a:xfrm>
            <a:prstGeom prst="rect">
              <a:avLst/>
            </a:prstGeom>
            <a:sp3d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356600" y="352940"/>
              <a:ext cx="1837929" cy="2112562"/>
            </a:xfrm>
            <a:custGeom>
              <a:avLst/>
              <a:gdLst>
                <a:gd name="connsiteX0" fmla="*/ 0 w 2112561"/>
                <a:gd name="connsiteY0" fmla="*/ 918964 h 1837928"/>
                <a:gd name="connsiteX1" fmla="*/ 459482 w 2112561"/>
                <a:gd name="connsiteY1" fmla="*/ 0 h 1837928"/>
                <a:gd name="connsiteX2" fmla="*/ 1653079 w 2112561"/>
                <a:gd name="connsiteY2" fmla="*/ 0 h 1837928"/>
                <a:gd name="connsiteX3" fmla="*/ 2112561 w 2112561"/>
                <a:gd name="connsiteY3" fmla="*/ 918964 h 1837928"/>
                <a:gd name="connsiteX4" fmla="*/ 1653079 w 2112561"/>
                <a:gd name="connsiteY4" fmla="*/ 1837928 h 1837928"/>
                <a:gd name="connsiteX5" fmla="*/ 459482 w 2112561"/>
                <a:gd name="connsiteY5" fmla="*/ 1837928 h 1837928"/>
                <a:gd name="connsiteX6" fmla="*/ 0 w 2112561"/>
                <a:gd name="connsiteY6" fmla="*/ 918964 h 1837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2561" h="1837928">
                  <a:moveTo>
                    <a:pt x="1056281" y="0"/>
                  </a:moveTo>
                  <a:lnTo>
                    <a:pt x="2112560" y="399750"/>
                  </a:lnTo>
                  <a:lnTo>
                    <a:pt x="2112560" y="1438178"/>
                  </a:lnTo>
                  <a:lnTo>
                    <a:pt x="1056281" y="1837928"/>
                  </a:lnTo>
                  <a:lnTo>
                    <a:pt x="1" y="1438178"/>
                  </a:lnTo>
                  <a:lnTo>
                    <a:pt x="1" y="399750"/>
                  </a:lnTo>
                  <a:lnTo>
                    <a:pt x="1056281" y="0"/>
                  </a:lnTo>
                  <a:close/>
                </a:path>
              </a:pathLst>
            </a:cu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286410" tIns="329208" rIns="286411" bIns="329207" spcCol="1270" anchor="ctr">
              <a:sp3d extrusionH="28000" prstMaterial="matte"/>
            </a:bodyPr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b="1" dirty="0" smtClean="0"/>
                <a:t>2. Quality </a:t>
              </a:r>
              <a:r>
                <a:rPr lang="en-GB" b="1" dirty="0"/>
                <a:t>and variety of </a:t>
              </a:r>
              <a:r>
                <a:rPr lang="en-GB" b="1" dirty="0" smtClean="0"/>
                <a:t>engagement at design stage</a:t>
              </a:r>
              <a:endParaRPr lang="lt-LT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345442" y="3940808"/>
              <a:ext cx="1837929" cy="2112562"/>
            </a:xfrm>
            <a:custGeom>
              <a:avLst/>
              <a:gdLst>
                <a:gd name="connsiteX0" fmla="*/ 0 w 2112561"/>
                <a:gd name="connsiteY0" fmla="*/ 918964 h 1837928"/>
                <a:gd name="connsiteX1" fmla="*/ 459482 w 2112561"/>
                <a:gd name="connsiteY1" fmla="*/ 0 h 1837928"/>
                <a:gd name="connsiteX2" fmla="*/ 1653079 w 2112561"/>
                <a:gd name="connsiteY2" fmla="*/ 0 h 1837928"/>
                <a:gd name="connsiteX3" fmla="*/ 2112561 w 2112561"/>
                <a:gd name="connsiteY3" fmla="*/ 918964 h 1837928"/>
                <a:gd name="connsiteX4" fmla="*/ 1653079 w 2112561"/>
                <a:gd name="connsiteY4" fmla="*/ 1837928 h 1837928"/>
                <a:gd name="connsiteX5" fmla="*/ 459482 w 2112561"/>
                <a:gd name="connsiteY5" fmla="*/ 1837928 h 1837928"/>
                <a:gd name="connsiteX6" fmla="*/ 0 w 2112561"/>
                <a:gd name="connsiteY6" fmla="*/ 918964 h 1837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2561" h="1837928">
                  <a:moveTo>
                    <a:pt x="1056281" y="0"/>
                  </a:moveTo>
                  <a:lnTo>
                    <a:pt x="2112560" y="399750"/>
                  </a:lnTo>
                  <a:lnTo>
                    <a:pt x="2112560" y="1438178"/>
                  </a:lnTo>
                  <a:lnTo>
                    <a:pt x="1056281" y="1837928"/>
                  </a:lnTo>
                  <a:lnTo>
                    <a:pt x="1" y="1438178"/>
                  </a:lnTo>
                  <a:lnTo>
                    <a:pt x="1" y="399750"/>
                  </a:lnTo>
                  <a:lnTo>
                    <a:pt x="1056281" y="0"/>
                  </a:lnTo>
                  <a:close/>
                </a:path>
              </a:pathLst>
            </a:cu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354990" tIns="397788" rIns="354991" bIns="397787" spcCol="1270" anchor="ctr">
              <a:sp3d extrusionH="28000" prstMaterial="matte"/>
            </a:bodyPr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b="1" dirty="0" smtClean="0"/>
                <a:t>5. Permanent </a:t>
              </a:r>
              <a:r>
                <a:rPr lang="en-GB" b="1" dirty="0"/>
                <a:t>stakeholder involvement platforms and tools</a:t>
              </a:r>
              <a:endParaRPr lang="lt-LT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239142" y="4363321"/>
              <a:ext cx="2357618" cy="1267536"/>
            </a:xfrm>
            <a:prstGeom prst="rect">
              <a:avLst/>
            </a:prstGeom>
            <a:sp3d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4352874" y="3940808"/>
              <a:ext cx="1845535" cy="2079646"/>
            </a:xfrm>
            <a:custGeom>
              <a:avLst/>
              <a:gdLst>
                <a:gd name="connsiteX0" fmla="*/ 0 w 2112561"/>
                <a:gd name="connsiteY0" fmla="*/ 918964 h 1837928"/>
                <a:gd name="connsiteX1" fmla="*/ 459482 w 2112561"/>
                <a:gd name="connsiteY1" fmla="*/ 0 h 1837928"/>
                <a:gd name="connsiteX2" fmla="*/ 1653079 w 2112561"/>
                <a:gd name="connsiteY2" fmla="*/ 0 h 1837928"/>
                <a:gd name="connsiteX3" fmla="*/ 2112561 w 2112561"/>
                <a:gd name="connsiteY3" fmla="*/ 918964 h 1837928"/>
                <a:gd name="connsiteX4" fmla="*/ 1653079 w 2112561"/>
                <a:gd name="connsiteY4" fmla="*/ 1837928 h 1837928"/>
                <a:gd name="connsiteX5" fmla="*/ 459482 w 2112561"/>
                <a:gd name="connsiteY5" fmla="*/ 1837928 h 1837928"/>
                <a:gd name="connsiteX6" fmla="*/ 0 w 2112561"/>
                <a:gd name="connsiteY6" fmla="*/ 918964 h 1837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2561" h="1837928">
                  <a:moveTo>
                    <a:pt x="1056281" y="0"/>
                  </a:moveTo>
                  <a:lnTo>
                    <a:pt x="2112560" y="399750"/>
                  </a:lnTo>
                  <a:lnTo>
                    <a:pt x="2112560" y="1438178"/>
                  </a:lnTo>
                  <a:lnTo>
                    <a:pt x="1056281" y="1837928"/>
                  </a:lnTo>
                  <a:lnTo>
                    <a:pt x="1" y="1438178"/>
                  </a:lnTo>
                  <a:lnTo>
                    <a:pt x="1" y="399750"/>
                  </a:lnTo>
                  <a:lnTo>
                    <a:pt x="1056281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286410" tIns="329208" rIns="286411" bIns="329207" spcCol="1270" anchor="ctr">
              <a:sp3d extrusionH="28000" prstMaterial="matte"/>
            </a:bodyPr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b="1" dirty="0" smtClean="0"/>
                <a:t>6. Legislation, administrative </a:t>
              </a:r>
              <a:r>
                <a:rPr lang="en-GB" b="1" dirty="0"/>
                <a:t>directives, well-defined </a:t>
              </a:r>
              <a:r>
                <a:rPr lang="en-GB" b="1" dirty="0" smtClean="0"/>
                <a:t>procedures, methodologies</a:t>
              </a:r>
              <a:endParaRPr lang="lt-LT" dirty="0"/>
            </a:p>
          </p:txBody>
        </p:sp>
      </p:grpSp>
      <p:sp>
        <p:nvSpPr>
          <p:cNvPr id="16" name="Freeform 15"/>
          <p:cNvSpPr/>
          <p:nvPr/>
        </p:nvSpPr>
        <p:spPr>
          <a:xfrm>
            <a:off x="370868" y="2527278"/>
            <a:ext cx="2279567" cy="2369461"/>
          </a:xfrm>
          <a:custGeom>
            <a:avLst/>
            <a:gdLst>
              <a:gd name="connsiteX0" fmla="*/ 0 w 2112561"/>
              <a:gd name="connsiteY0" fmla="*/ 918964 h 1837928"/>
              <a:gd name="connsiteX1" fmla="*/ 459482 w 2112561"/>
              <a:gd name="connsiteY1" fmla="*/ 0 h 1837928"/>
              <a:gd name="connsiteX2" fmla="*/ 1653079 w 2112561"/>
              <a:gd name="connsiteY2" fmla="*/ 0 h 1837928"/>
              <a:gd name="connsiteX3" fmla="*/ 2112561 w 2112561"/>
              <a:gd name="connsiteY3" fmla="*/ 918964 h 1837928"/>
              <a:gd name="connsiteX4" fmla="*/ 1653079 w 2112561"/>
              <a:gd name="connsiteY4" fmla="*/ 1837928 h 1837928"/>
              <a:gd name="connsiteX5" fmla="*/ 459482 w 2112561"/>
              <a:gd name="connsiteY5" fmla="*/ 1837928 h 1837928"/>
              <a:gd name="connsiteX6" fmla="*/ 0 w 2112561"/>
              <a:gd name="connsiteY6" fmla="*/ 918964 h 183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2561" h="1837928">
                <a:moveTo>
                  <a:pt x="1056281" y="0"/>
                </a:moveTo>
                <a:lnTo>
                  <a:pt x="2112560" y="399750"/>
                </a:lnTo>
                <a:lnTo>
                  <a:pt x="2112560" y="1438178"/>
                </a:lnTo>
                <a:lnTo>
                  <a:pt x="1056281" y="1837928"/>
                </a:lnTo>
                <a:lnTo>
                  <a:pt x="1" y="1438178"/>
                </a:lnTo>
                <a:lnTo>
                  <a:pt x="1" y="399750"/>
                </a:lnTo>
                <a:lnTo>
                  <a:pt x="1056281" y="0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2610" tIns="405408" rIns="362611" bIns="405407" spcCol="1270" anchor="ctr">
            <a:sp3d extrusionH="28000" prstMaterial="matte"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b="1" dirty="0" smtClean="0"/>
              <a:t>7. Development </a:t>
            </a:r>
            <a:r>
              <a:rPr lang="en-GB" b="1" dirty="0"/>
              <a:t>of communities of practice</a:t>
            </a:r>
            <a:endParaRPr lang="lt-LT" dirty="0"/>
          </a:p>
        </p:txBody>
      </p:sp>
      <p:sp>
        <p:nvSpPr>
          <p:cNvPr id="18" name="Freeform 17"/>
          <p:cNvSpPr/>
          <p:nvPr/>
        </p:nvSpPr>
        <p:spPr>
          <a:xfrm>
            <a:off x="6577211" y="585071"/>
            <a:ext cx="2330517" cy="2152238"/>
          </a:xfrm>
          <a:custGeom>
            <a:avLst/>
            <a:gdLst>
              <a:gd name="connsiteX0" fmla="*/ 0 w 2112561"/>
              <a:gd name="connsiteY0" fmla="*/ 918964 h 1837928"/>
              <a:gd name="connsiteX1" fmla="*/ 459482 w 2112561"/>
              <a:gd name="connsiteY1" fmla="*/ 0 h 1837928"/>
              <a:gd name="connsiteX2" fmla="*/ 1653079 w 2112561"/>
              <a:gd name="connsiteY2" fmla="*/ 0 h 1837928"/>
              <a:gd name="connsiteX3" fmla="*/ 2112561 w 2112561"/>
              <a:gd name="connsiteY3" fmla="*/ 918964 h 1837928"/>
              <a:gd name="connsiteX4" fmla="*/ 1653079 w 2112561"/>
              <a:gd name="connsiteY4" fmla="*/ 1837928 h 1837928"/>
              <a:gd name="connsiteX5" fmla="*/ 459482 w 2112561"/>
              <a:gd name="connsiteY5" fmla="*/ 1837928 h 1837928"/>
              <a:gd name="connsiteX6" fmla="*/ 0 w 2112561"/>
              <a:gd name="connsiteY6" fmla="*/ 918964 h 183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2561" h="1837928">
                <a:moveTo>
                  <a:pt x="1056281" y="0"/>
                </a:moveTo>
                <a:lnTo>
                  <a:pt x="2112560" y="399750"/>
                </a:lnTo>
                <a:lnTo>
                  <a:pt x="2112560" y="1438178"/>
                </a:lnTo>
                <a:lnTo>
                  <a:pt x="1056281" y="1837928"/>
                </a:lnTo>
                <a:lnTo>
                  <a:pt x="1" y="1438178"/>
                </a:lnTo>
                <a:lnTo>
                  <a:pt x="1" y="399750"/>
                </a:lnTo>
                <a:lnTo>
                  <a:pt x="1056281" y="0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54990" tIns="397788" rIns="354991" bIns="397787" spcCol="1270" anchor="ctr">
            <a:sp3d extrusionH="28000" prstMaterial="matte"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b="1" dirty="0" smtClean="0"/>
              <a:t>8. Professional information campaigns on the new functions, mandate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6780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4A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2"/>
          <p:cNvSpPr>
            <a:spLocks noChangeArrowheads="1"/>
          </p:cNvSpPr>
          <p:nvPr/>
        </p:nvSpPr>
        <p:spPr bwMode="auto">
          <a:xfrm>
            <a:off x="3492500" y="2924175"/>
            <a:ext cx="41036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 dirty="0" smtClean="0">
                <a:solidFill>
                  <a:srgbClr val="F2AF00"/>
                </a:solidFill>
                <a:latin typeface="Century Gothic" pitchFamily="34" charset="0"/>
              </a:rPr>
              <a:t>Thank You! </a:t>
            </a:r>
            <a:endParaRPr lang="lt-LT" sz="3200" dirty="0">
              <a:solidFill>
                <a:srgbClr val="F2A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717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t-LT"/>
          </a:p>
        </p:txBody>
      </p:sp>
      <p:pic>
        <p:nvPicPr>
          <p:cNvPr id="38916" name="Picture 3" descr="L:\Visionary Analytics\Logo\Brand\Baltas logo 300 dpi spaudai-01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2771775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Rectangle 13"/>
          <p:cNvSpPr>
            <a:spLocks noChangeArrowheads="1"/>
          </p:cNvSpPr>
          <p:nvPr/>
        </p:nvSpPr>
        <p:spPr bwMode="auto">
          <a:xfrm>
            <a:off x="411946" y="4725144"/>
            <a:ext cx="199981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b="1" dirty="0" err="1" smtClean="0">
                <a:solidFill>
                  <a:srgbClr val="0D9B8C"/>
                </a:solidFill>
                <a:latin typeface="Century Gothic" pitchFamily="34" charset="0"/>
              </a:rPr>
              <a:t>Dr.</a:t>
            </a:r>
            <a:r>
              <a:rPr lang="en-GB" sz="1400" b="1" dirty="0" smtClean="0">
                <a:solidFill>
                  <a:srgbClr val="0D9B8C"/>
                </a:solidFill>
                <a:latin typeface="Century Gothic" pitchFamily="34" charset="0"/>
              </a:rPr>
              <a:t> </a:t>
            </a:r>
            <a:r>
              <a:rPr lang="lt-LT" sz="1400" b="1" dirty="0" smtClean="0">
                <a:solidFill>
                  <a:srgbClr val="0D9B8C"/>
                </a:solidFill>
                <a:latin typeface="Century Gothic" pitchFamily="34" charset="0"/>
              </a:rPr>
              <a:t>Agnė Paliokaitė,</a:t>
            </a:r>
          </a:p>
          <a:p>
            <a:r>
              <a:rPr lang="lt-LT" sz="1400" b="1" dirty="0" smtClean="0">
                <a:solidFill>
                  <a:srgbClr val="0D9B8C"/>
                </a:solidFill>
                <a:latin typeface="Century Gothic" pitchFamily="34" charset="0"/>
              </a:rPr>
              <a:t>Visionary Analytics</a:t>
            </a:r>
            <a:endParaRPr lang="en-GB" sz="1400" b="1" dirty="0" smtClean="0">
              <a:solidFill>
                <a:srgbClr val="0D9B8C"/>
              </a:solidFill>
              <a:latin typeface="Century Gothic" pitchFamily="34" charset="0"/>
            </a:endParaRPr>
          </a:p>
          <a:p>
            <a:endParaRPr lang="lt-LT" sz="1400" b="1" dirty="0" smtClean="0">
              <a:solidFill>
                <a:srgbClr val="0D9B8C"/>
              </a:solidFill>
              <a:latin typeface="Century Gothic" pitchFamily="34" charset="0"/>
            </a:endParaRPr>
          </a:p>
          <a:p>
            <a:r>
              <a:rPr lang="lt-LT" sz="1400" b="1" dirty="0" smtClean="0">
                <a:solidFill>
                  <a:srgbClr val="0D9B8C"/>
                </a:solidFill>
                <a:latin typeface="Century Gothic" pitchFamily="34" charset="0"/>
                <a:hlinkClick r:id="rId4"/>
              </a:rPr>
              <a:t>Agne@visionary.lt</a:t>
            </a:r>
            <a:endParaRPr lang="en-GB" sz="1400" b="1" dirty="0" smtClean="0">
              <a:solidFill>
                <a:srgbClr val="0D9B8C"/>
              </a:solidFill>
              <a:latin typeface="Century Gothic" pitchFamily="34" charset="0"/>
            </a:endParaRPr>
          </a:p>
          <a:p>
            <a:r>
              <a:rPr lang="en-GB" sz="1400" b="1" dirty="0" smtClean="0">
                <a:solidFill>
                  <a:srgbClr val="0D9B8C"/>
                </a:solidFill>
                <a:latin typeface="Century Gothic" pitchFamily="34" charset="0"/>
                <a:hlinkClick r:id="rId5"/>
              </a:rPr>
              <a:t>www.visionary.lt</a:t>
            </a:r>
            <a:r>
              <a:rPr lang="en-GB" sz="1400" b="1" dirty="0" smtClean="0">
                <a:solidFill>
                  <a:srgbClr val="0D9B8C"/>
                </a:solidFill>
                <a:latin typeface="Century Gothic" pitchFamily="34" charset="0"/>
              </a:rPr>
              <a:t> </a:t>
            </a:r>
            <a:endParaRPr lang="lt-LT" sz="1400" b="1" dirty="0" smtClean="0">
              <a:solidFill>
                <a:srgbClr val="0D9B8C"/>
              </a:solidFill>
              <a:latin typeface="Century Gothic" pitchFamily="34" charset="0"/>
            </a:endParaRPr>
          </a:p>
        </p:txBody>
      </p:sp>
      <p:pic>
        <p:nvPicPr>
          <p:cNvPr id="32776" name="Picture 8" descr="C:\Users\agne\Desktop\imones dok\mano foto\fotoa\foto A\_MG_88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946" y="1389980"/>
            <a:ext cx="1886183" cy="2831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9">
      <a:dk1>
        <a:srgbClr val="054A6F"/>
      </a:dk1>
      <a:lt1>
        <a:srgbClr val="FFFFFF"/>
      </a:lt1>
      <a:dk2>
        <a:srgbClr val="FFFFFF"/>
      </a:dk2>
      <a:lt2>
        <a:srgbClr val="FFFFFF"/>
      </a:lt2>
      <a:accent1>
        <a:srgbClr val="7FD5C5"/>
      </a:accent1>
      <a:accent2>
        <a:srgbClr val="F2AF00"/>
      </a:accent2>
      <a:accent3>
        <a:srgbClr val="35C4B5"/>
      </a:accent3>
      <a:accent4>
        <a:srgbClr val="054A6F"/>
      </a:accent4>
      <a:accent5>
        <a:srgbClr val="7FD5C5"/>
      </a:accent5>
      <a:accent6>
        <a:srgbClr val="8B8D8E"/>
      </a:accent6>
      <a:hlink>
        <a:srgbClr val="0D9B8C"/>
      </a:hlink>
      <a:folHlink>
        <a:srgbClr val="054A6F"/>
      </a:folHlink>
    </a:clrScheme>
    <a:fontScheme name="Custom 3">
      <a:majorFont>
        <a:latin typeface="Century Gothic Bold"/>
        <a:ea typeface=""/>
        <a:cs typeface=""/>
      </a:majorFont>
      <a:minorFont>
        <a:latin typeface="Century Gothic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0c7317f-dcb9-485d-84da-bf6fec3725ca">Z3KAZQXCTMCE-4247-59</_dlc_DocId>
    <_dlc_DocIdUrl xmlns="a0c7317f-dcb9-485d-84da-bf6fec3725ca">
      <Url>https://sisalto.eduskunta.fi/FI/naineduskuntatoimii/julkaisut/aineistot/_layouts/15/DocIdRedir.aspx?ID=Z3KAZQXCTMCE-4247-59</Url>
      <Description>Z3KAZQXCTMCE-4247-59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9F9833D4C6D3D4E9455BA4A6DEA868D" ma:contentTypeVersion="1" ma:contentTypeDescription="Luo uusi asiakirja." ma:contentTypeScope="" ma:versionID="8b11c2e49929ab2fa9207fa4f1984b60">
  <xsd:schema xmlns:xsd="http://www.w3.org/2001/XMLSchema" xmlns:xs="http://www.w3.org/2001/XMLSchema" xmlns:p="http://schemas.microsoft.com/office/2006/metadata/properties" xmlns:ns1="http://schemas.microsoft.com/sharepoint/v3" xmlns:ns2="a0c7317f-dcb9-485d-84da-bf6fec3725ca" targetNamespace="http://schemas.microsoft.com/office/2006/metadata/properties" ma:root="true" ma:fieldsID="3d5810f1b070a81138a65c2d94969037" ns1:_="" ns2:_="">
    <xsd:import namespace="http://schemas.microsoft.com/sharepoint/v3"/>
    <xsd:import namespace="a0c7317f-dcb9-485d-84da-bf6fec3725c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Ajoituksen alkamispäivämäärä" ma:description="Ajoituksen alkamispäivämäärä on julkaisuominaisuuden luoma sivustosarake. Sillä määritetään päivämäärä ja kellonaika, jolloin vierailijat näkevät sivuston ensimmäisen kerran." ma:hidden="true" ma:internalName="PublishingStartDate">
      <xsd:simpleType>
        <xsd:restriction base="dms:Unknown"/>
      </xsd:simpleType>
    </xsd:element>
    <xsd:element name="PublishingExpirationDate" ma:index="12" nillable="true" ma:displayName="Ajoituksen päättymispäivämäärä" ma:description="Ajoituksen päättymispäivämäärä on julkaisuominaisuuden luoma sivustosarake. Sillä määritetään päivämäärä ja kellonaika, jolloin vierailijat eivät enää näe tätä sivustoa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7317f-dcb9-485d-84da-bf6fec3725c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9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ysyvä tunniste" ma:description="Tunniste säilytetään lisättäessä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011785-A10F-4228-928E-BBFFE5DB3BFA}"/>
</file>

<file path=customXml/itemProps2.xml><?xml version="1.0" encoding="utf-8"?>
<ds:datastoreItem xmlns:ds="http://schemas.openxmlformats.org/officeDocument/2006/customXml" ds:itemID="{65209293-08C0-420E-A6F9-4E4A76A3C642}"/>
</file>

<file path=customXml/itemProps3.xml><?xml version="1.0" encoding="utf-8"?>
<ds:datastoreItem xmlns:ds="http://schemas.openxmlformats.org/officeDocument/2006/customXml" ds:itemID="{1A90AD99-3243-47E0-B518-A1C359D74FDC}"/>
</file>

<file path=customXml/itemProps4.xml><?xml version="1.0" encoding="utf-8"?>
<ds:datastoreItem xmlns:ds="http://schemas.openxmlformats.org/officeDocument/2006/customXml" ds:itemID="{D854E76F-4CB3-4B52-A820-98E734257AC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21461</TotalTime>
  <Words>563</Words>
  <Application>Microsoft Office PowerPoint</Application>
  <PresentationFormat>Näytössä katseltava diaesitys (4:3)</PresentationFormat>
  <Paragraphs>109</Paragraphs>
  <Slides>7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7</vt:i4>
      </vt:variant>
    </vt:vector>
  </HeadingPairs>
  <TitlesOfParts>
    <vt:vector size="17" baseType="lpstr">
      <vt:lpstr>Arial</vt:lpstr>
      <vt:lpstr>Calibri</vt:lpstr>
      <vt:lpstr>Century Gothic</vt:lpstr>
      <vt:lpstr>Century Gothic Bold</vt:lpstr>
      <vt:lpstr>Times New Roman</vt:lpstr>
      <vt:lpstr>Office Theme</vt:lpstr>
      <vt:lpstr>3_Custom Design</vt:lpstr>
      <vt:lpstr>2_Custom Design</vt:lpstr>
      <vt:lpstr>Custom Design</vt:lpstr>
      <vt:lpstr>1_Custom Design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Jaunimo geografinis, profesinis ir socialinis judumas: efektyvesnės ekonomikos ir teisingesnės visuomenės link</dc:title>
  <dc:creator>Zilvinas</dc:creator>
  <cp:lastModifiedBy>Hyrri Kristina</cp:lastModifiedBy>
  <cp:revision>617</cp:revision>
  <cp:lastPrinted>2016-05-06T08:19:05Z</cp:lastPrinted>
  <dcterms:created xsi:type="dcterms:W3CDTF">2012-03-25T07:44:50Z</dcterms:created>
  <dcterms:modified xsi:type="dcterms:W3CDTF">2016-06-06T10:36:06Z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0x01010029F9833D4C6D3D4E9455BA4A6DEA868D</vt:lpwstr>
  </property>
  <property fmtid="{D5CDD505-2E9C-101B-9397-08002B2CF9AE}" pid="3" name="_dlc_DocIdItemGuid">
    <vt:lpwstr>1adac5cf-aab0-400f-91b5-58891404749c</vt:lpwstr>
  </property>
</Properties>
</file>