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6" r:id="rId3"/>
    <p:sldId id="259" r:id="rId4"/>
    <p:sldId id="260" r:id="rId5"/>
    <p:sldId id="262" r:id="rId6"/>
    <p:sldId id="261" r:id="rId7"/>
    <p:sldId id="265" r:id="rId8"/>
    <p:sldId id="263" r:id="rId9"/>
    <p:sldId id="266" r:id="rId10"/>
    <p:sldId id="257" r:id="rId1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FA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5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EB1258A-418F-AD4C-9454-38B8C2A2769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9277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D0F49-590C-6A42-8CD9-C0C7C1063DD9}" type="datetimeFigureOut">
              <a:rPr lang="de-DE" smtClean="0"/>
              <a:t>06.06.2016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6A020-8969-2940-A8F0-7A3C572F4D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3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3" name="Bild 2" descr="Möbius-Schleif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6" t="46229" r="-1017" b="-1895"/>
          <a:stretch/>
        </p:blipFill>
        <p:spPr>
          <a:xfrm rot="10800000">
            <a:off x="3185828" y="310526"/>
            <a:ext cx="5958172" cy="654747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85975"/>
            <a:ext cx="6538913" cy="1019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325" y="3295650"/>
            <a:ext cx="6554788" cy="943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27" name="Bild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2314"/>
            <a:ext cx="1902399" cy="569314"/>
          </a:xfrm>
          <a:prstGeom prst="rect">
            <a:avLst/>
          </a:prstGeom>
        </p:spPr>
      </p:pic>
      <p:sp>
        <p:nvSpPr>
          <p:cNvPr id="9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50850" y="6429375"/>
            <a:ext cx="2744503" cy="3067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dirty="0" smtClean="0"/>
              <a:t>Dr. Michael Nentwich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73" y="5119687"/>
            <a:ext cx="2249264" cy="9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51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532060"/>
            <a:ext cx="8229599" cy="34829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76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5613" y="1570060"/>
            <a:ext cx="1957387" cy="444497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70060"/>
            <a:ext cx="6196013" cy="44449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293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40150"/>
            <a:ext cx="8229600" cy="347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67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572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8309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1" y="2556328"/>
            <a:ext cx="3994150" cy="3458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0" y="2556328"/>
            <a:ext cx="4083050" cy="3458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58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46319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186081"/>
            <a:ext cx="4040188" cy="2940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546319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186081"/>
            <a:ext cx="4041775" cy="2940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8309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568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316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61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3008313" cy="1151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70060"/>
            <a:ext cx="5111750" cy="4556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722022"/>
            <a:ext cx="3008313" cy="3404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2602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378" y="4800600"/>
            <a:ext cx="82782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96378" y="1570059"/>
            <a:ext cx="8278220" cy="3157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6378" y="5367338"/>
            <a:ext cx="827822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3568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316721"/>
            <a:ext cx="9144000" cy="541279"/>
          </a:xfrm>
          <a:prstGeom prst="rect">
            <a:avLst/>
          </a:prstGeom>
          <a:solidFill>
            <a:srgbClr val="0080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7006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Sie</a:t>
            </a:r>
            <a:r>
              <a:rPr lang="en-GB" noProof="0" dirty="0" smtClean="0"/>
              <a:t>, um das Format des </a:t>
            </a:r>
            <a:r>
              <a:rPr lang="en-GB" noProof="0" dirty="0" err="1" smtClean="0"/>
              <a:t>Titel</a:t>
            </a:r>
            <a:r>
              <a:rPr lang="en-GB" noProof="0" dirty="0" smtClean="0"/>
              <a:t>-Masters </a:t>
            </a:r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57200" y="2548422"/>
            <a:ext cx="8229600" cy="33549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11" name="Bild 10" descr="Möbius-Schleife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88003" r="6342" b="2609"/>
          <a:stretch/>
        </p:blipFill>
        <p:spPr>
          <a:xfrm rot="10800000">
            <a:off x="4508497" y="6316719"/>
            <a:ext cx="4635501" cy="541281"/>
          </a:xfrm>
          <a:prstGeom prst="rect">
            <a:avLst/>
          </a:prstGeom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450850" y="6429375"/>
            <a:ext cx="2744503" cy="3067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6666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6666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6666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6666"/>
                </a:solidFill>
                <a:latin typeface="+mn-lt"/>
                <a:ea typeface="+mn-ea"/>
              </a:defRPr>
            </a:lvl9pPr>
          </a:lstStyle>
          <a:p>
            <a:r>
              <a:rPr lang="de-AT" dirty="0" smtClean="0"/>
              <a:t>Dr. Michael Nentwich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319849"/>
            <a:ext cx="894968" cy="7759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26820"/>
            <a:ext cx="1162050" cy="1162050"/>
          </a:xfrm>
          <a:prstGeom prst="rect">
            <a:avLst/>
          </a:prstGeom>
        </p:spPr>
      </p:pic>
      <p:pic>
        <p:nvPicPr>
          <p:cNvPr id="9" name="Inhaltsplatzhalter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308917"/>
            <a:ext cx="3267075" cy="1003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9pPr>
    </p:titleStyle>
    <p:bodyStyle>
      <a:lvl1pPr marL="385763" indent="-385763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52500" indent="-3762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764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3272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784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6666"/>
          </a:solidFill>
          <a:latin typeface="+mn-lt"/>
          <a:ea typeface="+mn-ea"/>
        </a:defRPr>
      </a:lvl6pPr>
      <a:lvl7pPr marL="3241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6666"/>
          </a:solidFill>
          <a:latin typeface="+mn-lt"/>
          <a:ea typeface="+mn-ea"/>
        </a:defRPr>
      </a:lvl7pPr>
      <a:lvl8pPr marL="3698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6666"/>
          </a:solidFill>
          <a:latin typeface="+mn-lt"/>
          <a:ea typeface="+mn-ea"/>
        </a:defRPr>
      </a:lvl8pPr>
      <a:lvl9pPr marL="4156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6666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aw.ac.at/ita/en/nentwich" TargetMode="External"/><Relationship Id="rId2" Type="http://schemas.openxmlformats.org/officeDocument/2006/relationships/hyperlink" Target="mailto:mnent@oeaw.ac.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085975"/>
            <a:ext cx="6538913" cy="830997"/>
          </a:xfrm>
        </p:spPr>
        <p:txBody>
          <a:bodyPr/>
          <a:lstStyle/>
          <a:p>
            <a:r>
              <a:rPr lang="en-GB" dirty="0" smtClean="0"/>
              <a:t>The</a:t>
            </a:r>
            <a:r>
              <a:rPr lang="de-AT" dirty="0" smtClean="0"/>
              <a:t> </a:t>
            </a:r>
            <a:r>
              <a:rPr lang="en-GB" dirty="0" smtClean="0"/>
              <a:t>European Parliamentary Technology Assessment (EPTA) Network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Public hearing „For the next generations“,</a:t>
            </a:r>
          </a:p>
          <a:p>
            <a:r>
              <a:rPr lang="en-GB" dirty="0" smtClean="0"/>
              <a:t>Committee for the Future, Finish Parliament</a:t>
            </a:r>
          </a:p>
          <a:p>
            <a:r>
              <a:rPr lang="en-GB" dirty="0" smtClean="0"/>
              <a:t>8 June 2016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AT" dirty="0" smtClean="0"/>
              <a:t>Dr. Michael Nentwich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936728"/>
            <a:ext cx="3493576" cy="10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752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461665"/>
          </a:xfrm>
        </p:spPr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Contact</a:t>
            </a:r>
            <a:r>
              <a:rPr lang="de-AT" dirty="0" smtClean="0"/>
              <a:t>:</a:t>
            </a:r>
          </a:p>
          <a:p>
            <a:pPr marL="0" indent="0">
              <a:buNone/>
            </a:pPr>
            <a:r>
              <a:rPr lang="de-AT" dirty="0" smtClean="0"/>
              <a:t>Dr. Michael Nentwich</a:t>
            </a:r>
          </a:p>
          <a:p>
            <a:pPr marL="0" indent="0">
              <a:buNone/>
            </a:pPr>
            <a:r>
              <a:rPr lang="de-AT" dirty="0" smtClean="0"/>
              <a:t>A-1030 Vienna, Strohgasse 45/5</a:t>
            </a:r>
          </a:p>
          <a:p>
            <a:pPr marL="0" indent="0">
              <a:buNone/>
            </a:pPr>
            <a:r>
              <a:rPr lang="de-AT" dirty="0" smtClean="0"/>
              <a:t>Tel: +43 (1) 51581 6583</a:t>
            </a:r>
          </a:p>
          <a:p>
            <a:pPr marL="0" indent="0">
              <a:buNone/>
            </a:pPr>
            <a:r>
              <a:rPr lang="de-AT" dirty="0" smtClean="0"/>
              <a:t>Fax: +43 (1) 7109883</a:t>
            </a:r>
          </a:p>
          <a:p>
            <a:pPr marL="0" indent="0">
              <a:buNone/>
            </a:pPr>
            <a:r>
              <a:rPr lang="de-AT" dirty="0" smtClean="0"/>
              <a:t>Email: </a:t>
            </a:r>
            <a:r>
              <a:rPr lang="de-AT" dirty="0" smtClean="0">
                <a:hlinkClick r:id="rId2"/>
              </a:rPr>
              <a:t>mnent@oeaw.ac.at</a:t>
            </a:r>
            <a:r>
              <a:rPr lang="de-AT" dirty="0" smtClean="0"/>
              <a:t> </a:t>
            </a:r>
          </a:p>
          <a:p>
            <a:pPr marL="0" indent="0">
              <a:buNone/>
            </a:pPr>
            <a:r>
              <a:rPr lang="de-AT" dirty="0" smtClean="0"/>
              <a:t>WWW: </a:t>
            </a:r>
            <a:r>
              <a:rPr lang="de-AT" dirty="0" smtClean="0">
                <a:hlinkClick r:id="rId3"/>
              </a:rPr>
              <a:t>www.oeaw.ac.at/ita/en/nentwich</a:t>
            </a:r>
            <a:r>
              <a:rPr lang="de-AT" dirty="0" smtClean="0"/>
              <a:t>  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26144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461665"/>
          </a:xfrm>
        </p:spPr>
        <p:txBody>
          <a:bodyPr/>
          <a:lstStyle/>
          <a:p>
            <a:r>
              <a:rPr lang="en-GB" dirty="0" smtClean="0"/>
              <a:t>EPTA: Basic information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EPTA = European Parliamentary Technology Assessment</a:t>
            </a:r>
          </a:p>
          <a:p>
            <a:r>
              <a:rPr lang="en-GB" dirty="0" smtClean="0"/>
              <a:t>Network, no association, light organisational structure</a:t>
            </a:r>
          </a:p>
          <a:p>
            <a:r>
              <a:rPr lang="en-GB" dirty="0" smtClean="0"/>
              <a:t>Currently 18 members (max. 1 per country)</a:t>
            </a:r>
          </a:p>
          <a:p>
            <a:r>
              <a:rPr lang="en-GB" dirty="0" smtClean="0"/>
              <a:t>Founded in 1992</a:t>
            </a:r>
          </a:p>
          <a:p>
            <a:r>
              <a:rPr lang="en-GB" dirty="0" smtClean="0"/>
              <a:t>Annually rotating presidencies, currently Austria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90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461665"/>
          </a:xfrm>
        </p:spPr>
        <p:txBody>
          <a:bodyPr/>
          <a:lstStyle/>
          <a:p>
            <a:r>
              <a:rPr lang="en-GB" dirty="0" smtClean="0"/>
              <a:t>Membership criteria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2540150"/>
            <a:ext cx="8486775" cy="34748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Full membership:</a:t>
            </a:r>
          </a:p>
          <a:p>
            <a:r>
              <a:rPr lang="en-US" dirty="0" smtClean="0"/>
              <a:t>operates </a:t>
            </a:r>
            <a:r>
              <a:rPr lang="en-US" dirty="0"/>
              <a:t>in Europe </a:t>
            </a:r>
            <a:r>
              <a:rPr lang="en-US" dirty="0" smtClean="0"/>
              <a:t>(as </a:t>
            </a:r>
            <a:r>
              <a:rPr lang="en-US" dirty="0"/>
              <a:t>defined </a:t>
            </a:r>
            <a:r>
              <a:rPr lang="en-US" dirty="0" smtClean="0"/>
              <a:t>by </a:t>
            </a:r>
            <a:r>
              <a:rPr lang="en-US" dirty="0"/>
              <a:t>Council of Europe</a:t>
            </a:r>
            <a:r>
              <a:rPr lang="en-US" dirty="0" smtClean="0"/>
              <a:t>),</a:t>
            </a:r>
          </a:p>
          <a:p>
            <a:r>
              <a:rPr lang="en-US" dirty="0" smtClean="0"/>
              <a:t>is </a:t>
            </a:r>
            <a:r>
              <a:rPr lang="en-US" dirty="0"/>
              <a:t>devoted to TA or related </a:t>
            </a:r>
            <a:r>
              <a:rPr lang="en-US" dirty="0" smtClean="0"/>
              <a:t>activities,</a:t>
            </a:r>
          </a:p>
          <a:p>
            <a:r>
              <a:rPr lang="en-US" dirty="0" smtClean="0"/>
              <a:t>serves </a:t>
            </a:r>
            <a:r>
              <a:rPr lang="en-US" dirty="0"/>
              <a:t>the </a:t>
            </a:r>
            <a:r>
              <a:rPr lang="en-US" dirty="0" smtClean="0"/>
              <a:t>parliament,</a:t>
            </a:r>
          </a:p>
          <a:p>
            <a:r>
              <a:rPr lang="en-US" dirty="0" smtClean="0"/>
              <a:t>has </a:t>
            </a:r>
            <a:r>
              <a:rPr lang="en-US" dirty="0"/>
              <a:t>its own budget and </a:t>
            </a:r>
            <a:r>
              <a:rPr lang="en-US" dirty="0" smtClean="0"/>
              <a:t>secretariat,</a:t>
            </a:r>
          </a:p>
          <a:p>
            <a:r>
              <a:rPr lang="en-US" dirty="0" smtClean="0"/>
              <a:t>has </a:t>
            </a:r>
            <a:r>
              <a:rPr lang="en-US" dirty="0"/>
              <a:t>a competence regarding issues with a scientific and technological </a:t>
            </a:r>
            <a:r>
              <a:rPr lang="en-US" dirty="0" smtClean="0"/>
              <a:t>component</a:t>
            </a:r>
          </a:p>
          <a:p>
            <a:pPr marL="0" indent="0">
              <a:buNone/>
            </a:pPr>
            <a:r>
              <a:rPr lang="en-GB" dirty="0" smtClean="0"/>
              <a:t>Associate membership:</a:t>
            </a:r>
          </a:p>
          <a:p>
            <a:r>
              <a:rPr lang="en-GB" dirty="0"/>
              <a:t>o</a:t>
            </a:r>
            <a:r>
              <a:rPr lang="en-GB" dirty="0" smtClean="0"/>
              <a:t>ne of the above criteria is not met, e.g. doesn‘t operate in Europe</a:t>
            </a:r>
          </a:p>
          <a:p>
            <a:pPr marL="0" indent="0">
              <a:buNone/>
            </a:pPr>
            <a:r>
              <a:rPr lang="en-GB" dirty="0" smtClean="0"/>
              <a:t>Observer status:</a:t>
            </a:r>
          </a:p>
          <a:p>
            <a:r>
              <a:rPr lang="en-GB" dirty="0" smtClean="0"/>
              <a:t>invited by presidency,</a:t>
            </a:r>
          </a:p>
          <a:p>
            <a:r>
              <a:rPr lang="en-GB" dirty="0" smtClean="0"/>
              <a:t>failing on more than one of the </a:t>
            </a:r>
            <a:r>
              <a:rPr lang="en-GB" dirty="0" smtClean="0"/>
              <a:t>above </a:t>
            </a:r>
            <a:r>
              <a:rPr lang="en-GB" dirty="0" smtClean="0"/>
              <a:t>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884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1200329"/>
          </a:xfrm>
        </p:spPr>
        <p:txBody>
          <a:bodyPr/>
          <a:lstStyle/>
          <a:p>
            <a:r>
              <a:rPr lang="en-GB" dirty="0" smtClean="0"/>
              <a:t>Members and</a:t>
            </a:r>
            <a:br>
              <a:rPr lang="en-GB" dirty="0" smtClean="0"/>
            </a:br>
            <a:r>
              <a:rPr lang="en-GB" dirty="0" smtClean="0"/>
              <a:t>observers</a:t>
            </a:r>
            <a:br>
              <a:rPr lang="en-GB" dirty="0" smtClean="0"/>
            </a:br>
            <a:r>
              <a:rPr lang="en-GB" dirty="0" smtClean="0"/>
              <a:t>in Europe</a:t>
            </a:r>
            <a:endParaRPr lang="en-GB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-2327"/>
            <a:ext cx="6076949" cy="6303115"/>
          </a:xfrm>
        </p:spPr>
      </p:pic>
      <p:pic>
        <p:nvPicPr>
          <p:cNvPr id="9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7042"/>
            <a:ext cx="3267075" cy="10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3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461665"/>
          </a:xfrm>
        </p:spPr>
        <p:txBody>
          <a:bodyPr/>
          <a:lstStyle/>
          <a:p>
            <a:r>
              <a:rPr lang="en-GB" dirty="0" smtClean="0"/>
              <a:t>Associate members and observers in the world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8" y="2115344"/>
            <a:ext cx="8304212" cy="4152106"/>
          </a:xfrm>
        </p:spPr>
      </p:pic>
      <p:sp>
        <p:nvSpPr>
          <p:cNvPr id="9" name="Rechteck 8"/>
          <p:cNvSpPr/>
          <p:nvPr/>
        </p:nvSpPr>
        <p:spPr bwMode="auto">
          <a:xfrm>
            <a:off x="5410200" y="99417"/>
            <a:ext cx="3648075" cy="147064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10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7042"/>
            <a:ext cx="3267075" cy="10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6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461665"/>
          </a:xfrm>
        </p:spPr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40150"/>
            <a:ext cx="8229600" cy="3536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Directors‘ meeting</a:t>
            </a:r>
            <a:br>
              <a:rPr lang="en-GB" dirty="0" smtClean="0"/>
            </a:br>
            <a:r>
              <a:rPr lang="en-GB" dirty="0" smtClean="0"/>
              <a:t>(annual 3-days working retreat in the current presidency‘s country)</a:t>
            </a:r>
          </a:p>
          <a:p>
            <a:r>
              <a:rPr lang="en-GB" dirty="0" smtClean="0"/>
              <a:t>Council meeting</a:t>
            </a:r>
            <a:br>
              <a:rPr lang="en-GB" dirty="0" smtClean="0"/>
            </a:br>
            <a:r>
              <a:rPr lang="en-GB" dirty="0" smtClean="0"/>
              <a:t>(annual 1/2-day organisational session in the presidency‘s capital)</a:t>
            </a:r>
          </a:p>
          <a:p>
            <a:r>
              <a:rPr lang="en-GB" dirty="0" smtClean="0"/>
              <a:t>Conference</a:t>
            </a:r>
            <a:br>
              <a:rPr lang="en-GB" dirty="0" smtClean="0"/>
            </a:br>
            <a:r>
              <a:rPr lang="en-GB" dirty="0" smtClean="0"/>
              <a:t>(annual 1-day symposium in the presidency‘s parliament)</a:t>
            </a:r>
          </a:p>
          <a:p>
            <a:r>
              <a:rPr lang="en-GB" dirty="0" smtClean="0"/>
              <a:t>Practitioners‘ meeting</a:t>
            </a:r>
            <a:br>
              <a:rPr lang="en-GB" dirty="0" smtClean="0"/>
            </a:br>
            <a:r>
              <a:rPr lang="en-GB" dirty="0" smtClean="0"/>
              <a:t>(biannual 3-days working retreat of staff of EPTA members)</a:t>
            </a:r>
          </a:p>
          <a:p>
            <a:r>
              <a:rPr lang="en-GB" dirty="0" smtClean="0"/>
              <a:t>Common projects</a:t>
            </a:r>
          </a:p>
          <a:p>
            <a:pPr lvl="1"/>
            <a:r>
              <a:rPr lang="en-GB" dirty="0" smtClean="0"/>
              <a:t>Annual comparative report on conference topic</a:t>
            </a:r>
          </a:p>
          <a:p>
            <a:pPr lvl="1"/>
            <a:r>
              <a:rPr lang="en-GB" dirty="0" smtClean="0"/>
              <a:t>Occasional major collaborative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0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461665"/>
          </a:xfrm>
        </p:spPr>
        <p:txBody>
          <a:bodyPr/>
          <a:lstStyle/>
          <a:p>
            <a:r>
              <a:rPr lang="en-GB" dirty="0" smtClean="0"/>
              <a:t>EPTA projects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future of labour in the digital era (2016)</a:t>
            </a:r>
          </a:p>
          <a:p>
            <a:r>
              <a:rPr lang="en-GB" dirty="0" smtClean="0"/>
              <a:t>Innovation and climate change (2015)</a:t>
            </a:r>
          </a:p>
          <a:p>
            <a:r>
              <a:rPr lang="en-GB" dirty="0" smtClean="0"/>
              <a:t>Productivity in Europe and the United States (2014)</a:t>
            </a:r>
          </a:p>
          <a:p>
            <a:r>
              <a:rPr lang="en-GB" dirty="0" smtClean="0"/>
              <a:t>Energy transition in Europe (2006)</a:t>
            </a:r>
          </a:p>
          <a:p>
            <a:r>
              <a:rPr lang="en-GB" dirty="0" smtClean="0"/>
              <a:t>Genetically modified plants and food (2006-2008)</a:t>
            </a:r>
          </a:p>
          <a:p>
            <a:r>
              <a:rPr lang="en-GB" dirty="0" smtClean="0"/>
              <a:t>ICT and privacy in Europe (2004-2006)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3492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461665"/>
          </a:xfrm>
        </p:spPr>
        <p:txBody>
          <a:bodyPr/>
          <a:lstStyle/>
          <a:p>
            <a:r>
              <a:rPr lang="en-GB" dirty="0" smtClean="0"/>
              <a:t>EPTA in the Internet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eptanetwork.org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Members‘ profiles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Policy-briefs database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Projects database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News feed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AT" dirty="0" smtClean="0"/>
          </a:p>
          <a:p>
            <a:r>
              <a:rPr lang="en-GB" sz="1800" dirty="0" smtClean="0"/>
              <a:t>facebook.com/</a:t>
            </a:r>
            <a:r>
              <a:rPr lang="en-GB" sz="1800" dirty="0" err="1" smtClean="0"/>
              <a:t>EPTA.Network</a:t>
            </a:r>
            <a:r>
              <a:rPr lang="en-GB" sz="1800" dirty="0" smtClean="0"/>
              <a:t>/</a:t>
            </a:r>
          </a:p>
          <a:p>
            <a:r>
              <a:rPr lang="en-GB" sz="1800" dirty="0" smtClean="0"/>
              <a:t>en.wikipedia.org/wiki/</a:t>
            </a:r>
            <a:r>
              <a:rPr lang="en-GB" sz="1800" dirty="0" err="1" smtClean="0"/>
              <a:t>European_Parliamentary_Technology_Assessment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de.wikipedia.org/wiki/</a:t>
            </a:r>
            <a:r>
              <a:rPr lang="en-GB" sz="1800" dirty="0" err="1" smtClean="0"/>
              <a:t>European_Parliamentary_Technology_Assessment</a:t>
            </a:r>
            <a:endParaRPr lang="en-GB" sz="1800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391024" y="3294085"/>
            <a:ext cx="35718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b="0" kern="0" dirty="0" smtClean="0"/>
              <a:t>Powered by TA Portal</a:t>
            </a:r>
            <a:r>
              <a:rPr lang="de-AT" sz="2000" b="0" kern="0" dirty="0"/>
              <a:t/>
            </a:r>
            <a:br>
              <a:rPr lang="de-AT" sz="2000" b="0" kern="0" dirty="0"/>
            </a:br>
            <a:r>
              <a:rPr lang="de-AT" sz="2000" kern="0" dirty="0" smtClean="0"/>
              <a:t>technology-assessment.info</a:t>
            </a:r>
            <a:endParaRPr lang="de-AT" sz="2000" kern="0" dirty="0"/>
          </a:p>
        </p:txBody>
      </p:sp>
      <p:sp>
        <p:nvSpPr>
          <p:cNvPr id="5" name="Geschweifte Klammer rechts 4"/>
          <p:cNvSpPr/>
          <p:nvPr/>
        </p:nvSpPr>
        <p:spPr bwMode="auto">
          <a:xfrm>
            <a:off x="3952875" y="3294085"/>
            <a:ext cx="438150" cy="70788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569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060"/>
            <a:ext cx="8229600" cy="461665"/>
          </a:xfrm>
        </p:spPr>
        <p:txBody>
          <a:bodyPr/>
          <a:lstStyle/>
          <a:p>
            <a:r>
              <a:rPr lang="en-GB" dirty="0" smtClean="0"/>
              <a:t>The future of EPTA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Widening?</a:t>
            </a:r>
          </a:p>
          <a:p>
            <a:pPr lvl="1"/>
            <a:r>
              <a:rPr lang="en-GB" dirty="0" smtClean="0"/>
              <a:t>PACITA impetus: more activities in Europe</a:t>
            </a:r>
          </a:p>
          <a:p>
            <a:pPr lvl="1"/>
            <a:r>
              <a:rPr lang="en-GB" dirty="0" smtClean="0"/>
              <a:t>Growing interest from all over the world</a:t>
            </a:r>
          </a:p>
          <a:p>
            <a:r>
              <a:rPr lang="en-GB" dirty="0" smtClean="0"/>
              <a:t>Deepening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More exchange (e.g. policy briefs)</a:t>
            </a:r>
          </a:p>
          <a:p>
            <a:pPr lvl="1"/>
            <a:r>
              <a:rPr lang="en-GB" dirty="0" smtClean="0"/>
              <a:t>More cooperation in public relations</a:t>
            </a:r>
          </a:p>
          <a:p>
            <a:pPr lvl="1"/>
            <a:r>
              <a:rPr lang="en-GB" dirty="0" smtClean="0"/>
              <a:t>More common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5423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TA-Powerpoint_MN_en">
  <a:themeElements>
    <a:clrScheme name="ITA Farbe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CCF00"/>
      </a:accent1>
      <a:accent2>
        <a:srgbClr val="00807B"/>
      </a:accent2>
      <a:accent3>
        <a:srgbClr val="FFFFFF"/>
      </a:accent3>
      <a:accent4>
        <a:srgbClr val="000000"/>
      </a:accent4>
      <a:accent5>
        <a:srgbClr val="BCCF00"/>
      </a:accent5>
      <a:accent6>
        <a:srgbClr val="00807B"/>
      </a:accent6>
      <a:hlink>
        <a:srgbClr val="005FA0"/>
      </a:hlink>
      <a:folHlink>
        <a:srgbClr val="B2B2B2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0c7317f-dcb9-485d-84da-bf6fec3725ca">Z3KAZQXCTMCE-4247-64</_dlc_DocId>
    <_dlc_DocIdUrl xmlns="a0c7317f-dcb9-485d-84da-bf6fec3725ca">
      <Url>https://sisalto.eduskunta.fi/FI/naineduskuntatoimii/julkaisut/aineistot/_layouts/15/DocIdRedir.aspx?ID=Z3KAZQXCTMCE-4247-64</Url>
      <Description>Z3KAZQXCTMCE-4247-64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9F9833D4C6D3D4E9455BA4A6DEA868D" ma:contentTypeVersion="1" ma:contentTypeDescription="Luo uusi asiakirja." ma:contentTypeScope="" ma:versionID="8b11c2e49929ab2fa9207fa4f1984b60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3d5810f1b070a81138a65c2d94969037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7482C9-4C43-44A7-8C9F-84A1C6A0317C}"/>
</file>

<file path=customXml/itemProps2.xml><?xml version="1.0" encoding="utf-8"?>
<ds:datastoreItem xmlns:ds="http://schemas.openxmlformats.org/officeDocument/2006/customXml" ds:itemID="{A1FDDE2D-5D96-4C8E-8708-F1A662838AE8}"/>
</file>

<file path=customXml/itemProps3.xml><?xml version="1.0" encoding="utf-8"?>
<ds:datastoreItem xmlns:ds="http://schemas.openxmlformats.org/officeDocument/2006/customXml" ds:itemID="{A1A1E0BE-C404-40C9-828E-02C1471988B7}"/>
</file>

<file path=customXml/itemProps4.xml><?xml version="1.0" encoding="utf-8"?>
<ds:datastoreItem xmlns:ds="http://schemas.openxmlformats.org/officeDocument/2006/customXml" ds:itemID="{90465B6F-F6A2-482A-9B9D-C79F14DAE352}"/>
</file>

<file path=docProps/app.xml><?xml version="1.0" encoding="utf-8"?>
<Properties xmlns="http://schemas.openxmlformats.org/officeDocument/2006/extended-properties" xmlns:vt="http://schemas.openxmlformats.org/officeDocument/2006/docPropsVTypes">
  <Template>ITA-Powerpoint_MN_en</Template>
  <TotalTime>0</TotalTime>
  <Words>313</Words>
  <Application>Microsoft Office PowerPoint</Application>
  <PresentationFormat>Bildschirmpräsentation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ITA-Powerpoint_MN_en</vt:lpstr>
      <vt:lpstr>The European Parliamentary Technology Assessment (EPTA) Network</vt:lpstr>
      <vt:lpstr>EPTA: Basic information</vt:lpstr>
      <vt:lpstr>Membership criteria</vt:lpstr>
      <vt:lpstr>Members and observers in Europe</vt:lpstr>
      <vt:lpstr>Associate members and observers in the world</vt:lpstr>
      <vt:lpstr>Activities</vt:lpstr>
      <vt:lpstr>EPTA projects</vt:lpstr>
      <vt:lpstr>EPTA in the Internet</vt:lpstr>
      <vt:lpstr>The future of EPTA</vt:lpstr>
      <vt:lpstr>Thank you for your attention!</vt:lpstr>
    </vt:vector>
  </TitlesOfParts>
  <Company>Österreichische Akademie der Wissenschaften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Parliamentary Technology Assessment (EPTA) Network</dc:title>
  <dc:creator>Nentwich, Michael</dc:creator>
  <cp:lastModifiedBy>Nentwich, Michael</cp:lastModifiedBy>
  <cp:revision>21</cp:revision>
  <cp:lastPrinted>2012-08-20T13:38:50Z</cp:lastPrinted>
  <dcterms:created xsi:type="dcterms:W3CDTF">2016-06-06T08:13:17Z</dcterms:created>
  <dcterms:modified xsi:type="dcterms:W3CDTF">2016-06-06T11:47:48Z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0x01010029F9833D4C6D3D4E9455BA4A6DEA868D</vt:lpwstr>
  </property>
  <property fmtid="{D5CDD505-2E9C-101B-9397-08002B2CF9AE}" pid="3" name="_dlc_DocIdItemGuid">
    <vt:lpwstr>29f48aa9-36de-4fea-8582-66e8a0146d12</vt:lpwstr>
  </property>
</Properties>
</file>