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drawings/drawing1.xml" ContentType="application/vnd.openxmlformats-officedocument.drawingml.chartshapes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6"/>
  </p:notesMasterIdLst>
  <p:handoutMasterIdLst>
    <p:handoutMasterId r:id="rId17"/>
  </p:handoutMasterIdLst>
  <p:sldIdLst>
    <p:sldId id="273" r:id="rId2"/>
    <p:sldId id="276" r:id="rId3"/>
    <p:sldId id="286" r:id="rId4"/>
    <p:sldId id="297" r:id="rId5"/>
    <p:sldId id="289" r:id="rId6"/>
    <p:sldId id="287" r:id="rId7"/>
    <p:sldId id="290" r:id="rId8"/>
    <p:sldId id="293" r:id="rId9"/>
    <p:sldId id="294" r:id="rId10"/>
    <p:sldId id="291" r:id="rId11"/>
    <p:sldId id="292" r:id="rId12"/>
    <p:sldId id="283" r:id="rId13"/>
    <p:sldId id="284" r:id="rId14"/>
    <p:sldId id="298" r:id="rId15"/>
  </p:sldIdLst>
  <p:sldSz cx="9144000" cy="6858000" type="screen4x3"/>
  <p:notesSz cx="6950075" cy="923607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2" autoAdjust="0"/>
    <p:restoredTop sz="94660"/>
  </p:normalViewPr>
  <p:slideViewPr>
    <p:cSldViewPr>
      <p:cViewPr varScale="1">
        <p:scale>
          <a:sx n="72" d="100"/>
          <a:sy n="72" d="100"/>
        </p:scale>
        <p:origin x="-128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Työeläkevakuutusmaksun kehitys</c:v>
                </c:pt>
              </c:strCache>
            </c:strRef>
          </c:tx>
          <c:marker>
            <c:symbol val="none"/>
          </c:marker>
          <c:cat>
            <c:numRef>
              <c:f>Taul1!$A$2:$A$65</c:f>
              <c:numCache>
                <c:formatCode>General</c:formatCode>
                <c:ptCount val="64"/>
                <c:pt idx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  <c:pt idx="58">
                  <c:v>2020</c:v>
                </c:pt>
                <c:pt idx="59">
                  <c:v>2021</c:v>
                </c:pt>
                <c:pt idx="60">
                  <c:v>2022</c:v>
                </c:pt>
                <c:pt idx="61">
                  <c:v>2023</c:v>
                </c:pt>
                <c:pt idx="62">
                  <c:v>2024</c:v>
                </c:pt>
                <c:pt idx="63">
                  <c:v>2025</c:v>
                </c:pt>
              </c:numCache>
            </c:numRef>
          </c:cat>
          <c:val>
            <c:numRef>
              <c:f>Taul1!$B$2:$B$65</c:f>
              <c:numCache>
                <c:formatCode>General</c:formatCode>
                <c:ptCount val="64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5.15</c:v>
                </c:pt>
                <c:pt idx="8">
                  <c:v>5.15</c:v>
                </c:pt>
                <c:pt idx="9">
                  <c:v>5.65</c:v>
                </c:pt>
                <c:pt idx="10">
                  <c:v>6.1</c:v>
                </c:pt>
                <c:pt idx="11">
                  <c:v>6.4</c:v>
                </c:pt>
                <c:pt idx="12">
                  <c:v>6.9</c:v>
                </c:pt>
                <c:pt idx="13">
                  <c:v>7.9</c:v>
                </c:pt>
                <c:pt idx="14">
                  <c:v>9.9</c:v>
                </c:pt>
                <c:pt idx="15">
                  <c:v>12</c:v>
                </c:pt>
                <c:pt idx="16">
                  <c:v>10</c:v>
                </c:pt>
                <c:pt idx="17">
                  <c:v>11.7</c:v>
                </c:pt>
                <c:pt idx="18">
                  <c:v>13.3</c:v>
                </c:pt>
                <c:pt idx="19">
                  <c:v>13.3</c:v>
                </c:pt>
                <c:pt idx="20">
                  <c:v>12.4</c:v>
                </c:pt>
                <c:pt idx="21">
                  <c:v>11.1</c:v>
                </c:pt>
                <c:pt idx="22">
                  <c:v>11.1</c:v>
                </c:pt>
                <c:pt idx="23">
                  <c:v>11.5</c:v>
                </c:pt>
                <c:pt idx="24">
                  <c:v>12.2</c:v>
                </c:pt>
                <c:pt idx="25">
                  <c:v>13</c:v>
                </c:pt>
                <c:pt idx="26">
                  <c:v>13.8</c:v>
                </c:pt>
                <c:pt idx="27">
                  <c:v>14.9</c:v>
                </c:pt>
                <c:pt idx="28">
                  <c:v>16.899999999999999</c:v>
                </c:pt>
                <c:pt idx="29">
                  <c:v>16.899999999999999</c:v>
                </c:pt>
                <c:pt idx="30">
                  <c:v>14.4</c:v>
                </c:pt>
                <c:pt idx="31">
                  <c:v>18.5</c:v>
                </c:pt>
                <c:pt idx="32">
                  <c:v>18.600000000000001</c:v>
                </c:pt>
                <c:pt idx="33">
                  <c:v>20.6</c:v>
                </c:pt>
                <c:pt idx="34">
                  <c:v>21.1</c:v>
                </c:pt>
                <c:pt idx="35">
                  <c:v>21.2</c:v>
                </c:pt>
                <c:pt idx="36">
                  <c:v>21.5</c:v>
                </c:pt>
                <c:pt idx="37">
                  <c:v>21.5</c:v>
                </c:pt>
                <c:pt idx="38">
                  <c:v>21.5</c:v>
                </c:pt>
                <c:pt idx="39">
                  <c:v>21.1</c:v>
                </c:pt>
                <c:pt idx="40">
                  <c:v>21.1</c:v>
                </c:pt>
                <c:pt idx="41">
                  <c:v>21.4</c:v>
                </c:pt>
                <c:pt idx="42">
                  <c:v>21.4</c:v>
                </c:pt>
                <c:pt idx="43">
                  <c:v>21.6</c:v>
                </c:pt>
                <c:pt idx="44">
                  <c:v>21.2</c:v>
                </c:pt>
                <c:pt idx="45">
                  <c:v>21.1</c:v>
                </c:pt>
                <c:pt idx="46">
                  <c:v>21.1</c:v>
                </c:pt>
                <c:pt idx="47">
                  <c:v>21.3</c:v>
                </c:pt>
                <c:pt idx="48">
                  <c:v>21.6</c:v>
                </c:pt>
                <c:pt idx="49">
                  <c:v>22.1</c:v>
                </c:pt>
                <c:pt idx="50">
                  <c:v>22.8</c:v>
                </c:pt>
                <c:pt idx="51">
                  <c:v>22.8</c:v>
                </c:pt>
                <c:pt idx="52">
                  <c:v>23.6</c:v>
                </c:pt>
                <c:pt idx="53">
                  <c:v>24</c:v>
                </c:pt>
                <c:pt idx="54">
                  <c:v>24</c:v>
                </c:pt>
                <c:pt idx="55">
                  <c:v>24.4</c:v>
                </c:pt>
                <c:pt idx="56">
                  <c:v>24.4</c:v>
                </c:pt>
                <c:pt idx="57">
                  <c:v>24.4</c:v>
                </c:pt>
                <c:pt idx="58">
                  <c:v>24.4</c:v>
                </c:pt>
                <c:pt idx="59">
                  <c:v>24.4</c:v>
                </c:pt>
                <c:pt idx="60">
                  <c:v>24.4</c:v>
                </c:pt>
                <c:pt idx="61">
                  <c:v>24.4</c:v>
                </c:pt>
                <c:pt idx="62">
                  <c:v>24.4</c:v>
                </c:pt>
                <c:pt idx="63">
                  <c:v>24.4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/>
        <c:marker val="1"/>
        <c:smooth val="0"/>
        <c:axId val="62058496"/>
        <c:axId val="62060032"/>
      </c:lineChart>
      <c:catAx>
        <c:axId val="62058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2060032"/>
        <c:crosses val="autoZero"/>
        <c:auto val="1"/>
        <c:lblAlgn val="ctr"/>
        <c:lblOffset val="100"/>
        <c:noMultiLvlLbl val="0"/>
      </c:catAx>
      <c:valAx>
        <c:axId val="62060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2058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0.26415</cdr:x>
      <cdr:y>0.1802</cdr:y>
    </cdr:from>
    <cdr:to>
      <cdr:x>0.26415</cdr:x>
      <cdr:y>0.83592</cdr:y>
    </cdr:to>
    <cdr:cxnSp macro="">
      <cdr:nvCxnSpPr>
        <cdr:cNvPr id="3" name="Suora yhdysviiva 2"/>
        <cdr:cNvCxnSpPr/>
      </cdr:nvCxnSpPr>
      <cdr:spPr>
        <a:xfrm xmlns:a="http://schemas.openxmlformats.org/drawingml/2006/main" flipV="1">
          <a:off x="2016150" y="791542"/>
          <a:ext cx="0" cy="288032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206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0.53774</cdr:x>
      <cdr:y>0.1802</cdr:y>
    </cdr:from>
    <cdr:to>
      <cdr:x>0.53774</cdr:x>
      <cdr:y>0.83592</cdr:y>
    </cdr:to>
    <cdr:cxnSp macro="">
      <cdr:nvCxnSpPr>
        <cdr:cNvPr id="6" name="Suora yhdysviiva 5"/>
        <cdr:cNvCxnSpPr/>
      </cdr:nvCxnSpPr>
      <cdr:spPr>
        <a:xfrm xmlns:a="http://schemas.openxmlformats.org/drawingml/2006/main" flipV="1">
          <a:off x="4104382" y="791542"/>
          <a:ext cx="0" cy="288032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206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0729" cy="46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729" y="0"/>
            <a:ext cx="3010729" cy="46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00"/>
            <a:ext cx="3010729" cy="46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729" y="8772500"/>
            <a:ext cx="3010729" cy="46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CEB23534-A48F-4BC2-A21B-79E93321216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31071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0729" cy="46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729" y="0"/>
            <a:ext cx="3010729" cy="46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66132" y="4386251"/>
            <a:ext cx="4817813" cy="4377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00"/>
            <a:ext cx="3010729" cy="46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729" y="8772500"/>
            <a:ext cx="3010729" cy="46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CD5FCE22-3BCE-4AB1-A925-F23DFDAB0A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34748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STM4suRG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175" y="6551613"/>
            <a:ext cx="2173288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1"/>
          <p:cNvSpPr txBox="1">
            <a:spLocks noChangeArrowheads="1"/>
          </p:cNvSpPr>
          <p:nvPr userDrawn="1"/>
        </p:nvSpPr>
        <p:spPr bwMode="auto">
          <a:xfrm>
            <a:off x="-1403350" y="48529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fi-FI" altLang="fi-FI" smtClean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679575" y="836613"/>
            <a:ext cx="3959225" cy="1800225"/>
          </a:xfrm>
        </p:spPr>
        <p:txBody>
          <a:bodyPr/>
          <a:lstStyle>
            <a:lvl1pPr>
              <a:defRPr sz="3600" b="0"/>
            </a:lvl1pPr>
          </a:lstStyle>
          <a:p>
            <a:r>
              <a:rPr lang="fi-FI" noProof="0"/>
              <a:t>Click to edit Master title style</a:t>
            </a:r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79575" y="2636838"/>
            <a:ext cx="3959225" cy="1079500"/>
          </a:xfrm>
        </p:spPr>
        <p:txBody>
          <a:bodyPr/>
          <a:lstStyle>
            <a:lvl1pPr marL="0" indent="0">
              <a:buFont typeface="Wingdings" pitchFamily="48" charset="2"/>
              <a:buNone/>
              <a:defRPr sz="2800" b="1"/>
            </a:lvl1pPr>
          </a:lstStyle>
          <a:p>
            <a:r>
              <a:rPr lang="fi-FI" noProof="0"/>
              <a:t>Click to edit Master subtitle style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679575" y="3767138"/>
            <a:ext cx="2519363" cy="219075"/>
          </a:xfrm>
        </p:spPr>
        <p:txBody>
          <a:bodyPr lIns="108000" rIns="108000"/>
          <a:lstStyle>
            <a:lvl1pPr algn="l">
              <a:defRPr sz="10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1"/>
          </p:nvPr>
        </p:nvSpPr>
        <p:spPr>
          <a:xfrm>
            <a:off x="4202113" y="3767138"/>
            <a:ext cx="900112" cy="219075"/>
          </a:xfr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081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Click to edit Master text styles</a:t>
            </a:r>
          </a:p>
        </p:txBody>
      </p:sp>
      <p:sp>
        <p:nvSpPr>
          <p:cNvPr id="10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34876-F001-4FE7-871E-EAE8691D1CC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313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650" y="274638"/>
            <a:ext cx="7632700" cy="1138237"/>
          </a:xfrm>
        </p:spPr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9B2B9-A371-49D2-BD7D-EBCBECB61F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9231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643FE-7C3B-4B97-86C4-23BDBA49D2D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8694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0C8D5-94EA-47D9-9ECB-EC6A2314A81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938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33E9F-DD21-4197-8542-05DD3D91668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988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650" y="274638"/>
            <a:ext cx="7632700" cy="1138237"/>
          </a:xfrm>
        </p:spPr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5650" y="1557338"/>
            <a:ext cx="7632700" cy="4392612"/>
          </a:xfrm>
        </p:spPr>
        <p:txBody>
          <a:bodyPr vert="eaVert"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0F881-0612-4B07-8A7D-1E1E7855833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2732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ertical Title 1"/>
          <p:cNvSpPr>
            <a:spLocks noGrp="1"/>
          </p:cNvSpPr>
          <p:nvPr>
            <p:ph type="title" orient="vert"/>
          </p:nvPr>
        </p:nvSpPr>
        <p:spPr>
          <a:xfrm>
            <a:off x="6480175" y="274638"/>
            <a:ext cx="1908175" cy="5675312"/>
          </a:xfrm>
        </p:spPr>
        <p:txBody>
          <a:bodyPr vert="eaVert"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5650" y="274638"/>
            <a:ext cx="5572125" cy="5675312"/>
          </a:xfrm>
        </p:spPr>
        <p:txBody>
          <a:bodyPr vert="eaVert"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2BE95-7F2C-41FA-B55E-4DE79AE6B1C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493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16.2.207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Heli Backman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C60A6B-6239-8E47-87C0-C824B76464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55650" y="1557338"/>
            <a:ext cx="7632700" cy="43926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953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650" y="274638"/>
            <a:ext cx="7632700" cy="1138237"/>
          </a:xfrm>
        </p:spPr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55650" y="1557338"/>
            <a:ext cx="7632700" cy="4392612"/>
          </a:xfrm>
        </p:spPr>
        <p:txBody>
          <a:bodyPr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A6591-DA9C-487F-B511-482A7E1A458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131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88492-920A-4CA6-8FED-6DF08A2D802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238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650" y="274638"/>
            <a:ext cx="7632700" cy="1138237"/>
          </a:xfrm>
        </p:spPr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755650" y="1557338"/>
            <a:ext cx="374015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57338"/>
            <a:ext cx="374015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C3914-D988-4065-A000-8302CF5768C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4927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650" y="274638"/>
            <a:ext cx="7632700" cy="1138237"/>
          </a:xfrm>
        </p:spPr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Sisällön paikkamerkki 2"/>
          <p:cNvSpPr>
            <a:spLocks noGrp="1"/>
          </p:cNvSpPr>
          <p:nvPr>
            <p:ph sz="half" idx="1"/>
          </p:nvPr>
        </p:nvSpPr>
        <p:spPr>
          <a:xfrm>
            <a:off x="755650" y="1557338"/>
            <a:ext cx="234000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fi-FI" noProof="0"/>
          </a:p>
        </p:txBody>
      </p:sp>
      <p:sp>
        <p:nvSpPr>
          <p:cNvPr id="8" name="Sisällön paikkamerkki 3"/>
          <p:cNvSpPr>
            <a:spLocks noGrp="1"/>
          </p:cNvSpPr>
          <p:nvPr>
            <p:ph sz="half" idx="2"/>
          </p:nvPr>
        </p:nvSpPr>
        <p:spPr>
          <a:xfrm>
            <a:off x="3288145" y="1557338"/>
            <a:ext cx="5098473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F7094-33EB-4A5A-8BA4-F06ECA977CB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989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Object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650" y="274638"/>
            <a:ext cx="7632700" cy="1138237"/>
          </a:xfrm>
        </p:spPr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Sisällön paikkamerkki 2"/>
          <p:cNvSpPr>
            <a:spLocks noGrp="1"/>
          </p:cNvSpPr>
          <p:nvPr>
            <p:ph sz="half" idx="1"/>
          </p:nvPr>
        </p:nvSpPr>
        <p:spPr>
          <a:xfrm>
            <a:off x="755650" y="1557338"/>
            <a:ext cx="2340000" cy="1342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fi-FI" noProof="0"/>
          </a:p>
        </p:txBody>
      </p:sp>
      <p:sp>
        <p:nvSpPr>
          <p:cNvPr id="8" name="Sisällön paikkamerkki 3"/>
          <p:cNvSpPr>
            <a:spLocks noGrp="1"/>
          </p:cNvSpPr>
          <p:nvPr>
            <p:ph sz="half" idx="2"/>
          </p:nvPr>
        </p:nvSpPr>
        <p:spPr>
          <a:xfrm>
            <a:off x="3288145" y="1557338"/>
            <a:ext cx="5098473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9" name="Sisällön paikkamerkki 2"/>
          <p:cNvSpPr>
            <a:spLocks noGrp="1"/>
          </p:cNvSpPr>
          <p:nvPr>
            <p:ph sz="half" idx="13"/>
          </p:nvPr>
        </p:nvSpPr>
        <p:spPr>
          <a:xfrm>
            <a:off x="755650" y="3082204"/>
            <a:ext cx="2340000" cy="1342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fi-FI" noProof="0"/>
          </a:p>
        </p:txBody>
      </p:sp>
      <p:sp>
        <p:nvSpPr>
          <p:cNvPr id="10" name="Sisällön paikkamerkki 2"/>
          <p:cNvSpPr>
            <a:spLocks noGrp="1"/>
          </p:cNvSpPr>
          <p:nvPr>
            <p:ph sz="half" idx="14"/>
          </p:nvPr>
        </p:nvSpPr>
        <p:spPr>
          <a:xfrm>
            <a:off x="755650" y="4607070"/>
            <a:ext cx="2340000" cy="1342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fi-FI" noProof="0"/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EAA49-B545-4735-BA4D-69F9D80996E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252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650" y="274638"/>
            <a:ext cx="7632700" cy="1138237"/>
          </a:xfrm>
        </p:spPr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Sisällön paikkamerkki 2"/>
          <p:cNvSpPr>
            <a:spLocks noGrp="1"/>
          </p:cNvSpPr>
          <p:nvPr>
            <p:ph sz="half" idx="1"/>
          </p:nvPr>
        </p:nvSpPr>
        <p:spPr>
          <a:xfrm>
            <a:off x="6037816" y="1557338"/>
            <a:ext cx="234000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fi-FI" noProof="0"/>
          </a:p>
        </p:txBody>
      </p:sp>
      <p:sp>
        <p:nvSpPr>
          <p:cNvPr id="8" name="Sisällön paikkamerkki 3"/>
          <p:cNvSpPr>
            <a:spLocks noGrp="1"/>
          </p:cNvSpPr>
          <p:nvPr>
            <p:ph sz="half" idx="2"/>
          </p:nvPr>
        </p:nvSpPr>
        <p:spPr>
          <a:xfrm>
            <a:off x="755650" y="1557338"/>
            <a:ext cx="5098473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84255-638B-47AA-8B92-8D1A3CBCB3E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806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Object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650" y="274638"/>
            <a:ext cx="7632700" cy="1138237"/>
          </a:xfrm>
        </p:spPr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Sisällön paikkamerkki 2"/>
          <p:cNvSpPr>
            <a:spLocks noGrp="1"/>
          </p:cNvSpPr>
          <p:nvPr>
            <p:ph sz="half" idx="1"/>
          </p:nvPr>
        </p:nvSpPr>
        <p:spPr>
          <a:xfrm>
            <a:off x="757383" y="4349000"/>
            <a:ext cx="7620434" cy="162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fi-FI" noProof="0"/>
          </a:p>
        </p:txBody>
      </p:sp>
      <p:sp>
        <p:nvSpPr>
          <p:cNvPr id="8" name="Sisällön paikkamerkki 3"/>
          <p:cNvSpPr>
            <a:spLocks noGrp="1"/>
          </p:cNvSpPr>
          <p:nvPr>
            <p:ph sz="half" idx="2"/>
          </p:nvPr>
        </p:nvSpPr>
        <p:spPr>
          <a:xfrm>
            <a:off x="755650" y="1557337"/>
            <a:ext cx="7630968" cy="25897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9A5A1-1390-4D34-BC34-A920E61966A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24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3 Objects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650" y="274638"/>
            <a:ext cx="7632700" cy="1138237"/>
          </a:xfrm>
        </p:spPr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7" name="Sisällön paikkamerkki 2"/>
          <p:cNvSpPr>
            <a:spLocks noGrp="1"/>
          </p:cNvSpPr>
          <p:nvPr>
            <p:ph sz="half" idx="1"/>
          </p:nvPr>
        </p:nvSpPr>
        <p:spPr>
          <a:xfrm>
            <a:off x="5952977" y="4349000"/>
            <a:ext cx="2429162" cy="162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fi-FI" noProof="0"/>
          </a:p>
        </p:txBody>
      </p:sp>
      <p:sp>
        <p:nvSpPr>
          <p:cNvPr id="8" name="Sisällön paikkamerkki 3"/>
          <p:cNvSpPr>
            <a:spLocks noGrp="1"/>
          </p:cNvSpPr>
          <p:nvPr>
            <p:ph sz="half" idx="2"/>
          </p:nvPr>
        </p:nvSpPr>
        <p:spPr>
          <a:xfrm>
            <a:off x="755650" y="1557337"/>
            <a:ext cx="7630968" cy="25897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9" name="Sisällön paikkamerkki 2"/>
          <p:cNvSpPr>
            <a:spLocks noGrp="1"/>
          </p:cNvSpPr>
          <p:nvPr>
            <p:ph sz="half" idx="13"/>
          </p:nvPr>
        </p:nvSpPr>
        <p:spPr>
          <a:xfrm>
            <a:off x="3354314" y="4349000"/>
            <a:ext cx="2429162" cy="162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fi-FI" noProof="0"/>
          </a:p>
        </p:txBody>
      </p:sp>
      <p:sp>
        <p:nvSpPr>
          <p:cNvPr id="10" name="Sisällön paikkamerkki 2"/>
          <p:cNvSpPr>
            <a:spLocks noGrp="1"/>
          </p:cNvSpPr>
          <p:nvPr>
            <p:ph sz="half" idx="14"/>
          </p:nvPr>
        </p:nvSpPr>
        <p:spPr>
          <a:xfrm>
            <a:off x="755650" y="4349000"/>
            <a:ext cx="2429162" cy="162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fi-FI" noProof="0"/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D3CBD-EAAF-4FAD-BB2E-88D7A73C0E4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2589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274638"/>
            <a:ext cx="76327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557338"/>
            <a:ext cx="7632700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pic>
        <p:nvPicPr>
          <p:cNvPr id="1028" name="Picture 14" descr="STM4suRGB.jpg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5" y="6572250"/>
            <a:ext cx="2173288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4616450" y="6524625"/>
            <a:ext cx="900113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04025" y="6524625"/>
            <a:ext cx="1604963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046538" y="6524625"/>
            <a:ext cx="466725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0B641AA9-8363-4AB2-805D-263CFEF8A7E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9" r:id="rId1"/>
    <p:sldLayoutId id="2147484314" r:id="rId2"/>
    <p:sldLayoutId id="2147484315" r:id="rId3"/>
    <p:sldLayoutId id="2147484316" r:id="rId4"/>
    <p:sldLayoutId id="2147484317" r:id="rId5"/>
    <p:sldLayoutId id="2147484318" r:id="rId6"/>
    <p:sldLayoutId id="2147484319" r:id="rId7"/>
    <p:sldLayoutId id="2147484320" r:id="rId8"/>
    <p:sldLayoutId id="2147484321" r:id="rId9"/>
    <p:sldLayoutId id="2147484322" r:id="rId10"/>
    <p:sldLayoutId id="2147484323" r:id="rId11"/>
    <p:sldLayoutId id="2147484324" r:id="rId12"/>
    <p:sldLayoutId id="2147484325" r:id="rId13"/>
    <p:sldLayoutId id="2147484326" r:id="rId14"/>
    <p:sldLayoutId id="2147484327" r:id="rId15"/>
    <p:sldLayoutId id="2147484328" r:id="rId16"/>
    <p:sldLayoutId id="2147484330" r:id="rId17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ＭＳ Ｐゴシック" charset="0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/>
        </a:defRPr>
      </a:lvl1pPr>
      <a:lvl2pPr marL="533400" indent="-260350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804863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074738" indent="-268288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1346200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18034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6pPr>
      <a:lvl7pPr marL="22606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7pPr>
      <a:lvl8pPr marL="27178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8pPr>
      <a:lvl9pPr marL="31750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ko 1"/>
          <p:cNvSpPr>
            <a:spLocks noGrp="1"/>
          </p:cNvSpPr>
          <p:nvPr>
            <p:ph type="ctrTitle"/>
          </p:nvPr>
        </p:nvSpPr>
        <p:spPr>
          <a:xfrm>
            <a:off x="1547664" y="332657"/>
            <a:ext cx="7344816" cy="2304182"/>
          </a:xfrm>
        </p:spPr>
        <p:txBody>
          <a:bodyPr/>
          <a:lstStyle/>
          <a:p>
            <a:r>
              <a:rPr lang="fi-FI" b="1" dirty="0" smtClean="0"/>
              <a:t>Kansalaisaloite työeläkeindeksin palauttamisesta palkkatasoindeksiksi</a:t>
            </a:r>
            <a:endParaRPr lang="fi-FI" dirty="0"/>
          </a:p>
        </p:txBody>
      </p:sp>
      <p:sp>
        <p:nvSpPr>
          <p:cNvPr id="3075" name="Alaotsikko 2"/>
          <p:cNvSpPr>
            <a:spLocks noGrp="1"/>
          </p:cNvSpPr>
          <p:nvPr>
            <p:ph type="subTitle" idx="1"/>
          </p:nvPr>
        </p:nvSpPr>
        <p:spPr>
          <a:xfrm>
            <a:off x="1692274" y="2924944"/>
            <a:ext cx="3959225" cy="10795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i-FI" altLang="fi-FI" sz="1800" dirty="0" smtClean="0">
                <a:ea typeface="ＭＳ Ｐゴシック" pitchFamily="34" charset="-128"/>
              </a:rPr>
              <a:t>Sosiaali- ja terveysvaliokunta 16.2.2017</a:t>
            </a:r>
          </a:p>
          <a:p>
            <a:pPr>
              <a:buFont typeface="Wingdings" pitchFamily="2" charset="2"/>
              <a:buNone/>
            </a:pPr>
            <a:endParaRPr lang="fi-FI" altLang="fi-FI" sz="1800" dirty="0" smtClean="0">
              <a:ea typeface="ＭＳ Ｐゴシック" pitchFamily="34" charset="-128"/>
            </a:endParaRPr>
          </a:p>
        </p:txBody>
      </p:sp>
      <p:sp>
        <p:nvSpPr>
          <p:cNvPr id="6" name="Alaotsikko 2"/>
          <p:cNvSpPr txBox="1">
            <a:spLocks/>
          </p:cNvSpPr>
          <p:nvPr/>
        </p:nvSpPr>
        <p:spPr bwMode="auto">
          <a:xfrm>
            <a:off x="1692274" y="4171950"/>
            <a:ext cx="39592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Aft>
                <a:spcPct val="20000"/>
              </a:spcAft>
              <a:buClr>
                <a:schemeClr val="folHlink"/>
              </a:buClr>
              <a:buFont typeface="Wingdings" pitchFamily="48" charset="2"/>
              <a:buNone/>
              <a:defRPr/>
            </a:pPr>
            <a:r>
              <a:rPr lang="fi-FI" b="1" kern="0" dirty="0" smtClean="0">
                <a:latin typeface="+mn-lt"/>
                <a:ea typeface="ＭＳ Ｐゴシック" charset="0"/>
                <a:cs typeface="ＭＳ Ｐゴシック"/>
              </a:rPr>
              <a:t>Heli Backman</a:t>
            </a:r>
          </a:p>
          <a:p>
            <a:pPr eaLnBrk="0" hangingPunct="0">
              <a:spcAft>
                <a:spcPct val="20000"/>
              </a:spcAft>
              <a:buClr>
                <a:schemeClr val="folHlink"/>
              </a:buClr>
              <a:buFont typeface="Wingdings" pitchFamily="48" charset="2"/>
              <a:buNone/>
              <a:defRPr/>
            </a:pPr>
            <a:r>
              <a:rPr lang="fi-FI" b="1" kern="0" dirty="0" smtClean="0">
                <a:latin typeface="+mn-lt"/>
                <a:ea typeface="ＭＳ Ｐゴシック" charset="0"/>
                <a:cs typeface="ＭＳ Ｐゴシック"/>
              </a:rPr>
              <a:t>Johtaja</a:t>
            </a:r>
            <a:endParaRPr lang="fi-FI" b="1" kern="0" dirty="0">
              <a:latin typeface="+mn-lt"/>
              <a:ea typeface="ＭＳ Ｐゴシック" charset="0"/>
              <a:cs typeface="ＭＳ Ｐゴシック"/>
            </a:endParaRPr>
          </a:p>
          <a:p>
            <a:pPr eaLnBrk="0" hangingPunct="0">
              <a:spcAft>
                <a:spcPct val="20000"/>
              </a:spcAft>
              <a:buClr>
                <a:schemeClr val="folHlink"/>
              </a:buClr>
              <a:buFont typeface="Wingdings" pitchFamily="48" charset="2"/>
              <a:buNone/>
              <a:defRPr/>
            </a:pPr>
            <a:r>
              <a:rPr lang="fi-FI" b="1" kern="0" dirty="0">
                <a:latin typeface="+mn-lt"/>
                <a:ea typeface="ＭＳ Ｐゴシック" charset="0"/>
                <a:cs typeface="ＭＳ Ｐゴシック"/>
              </a:rPr>
              <a:t>Sosiaali- ja terveysministeriö</a:t>
            </a:r>
          </a:p>
          <a:p>
            <a:pPr eaLnBrk="0" hangingPunct="0">
              <a:spcAft>
                <a:spcPct val="20000"/>
              </a:spcAft>
              <a:buClr>
                <a:schemeClr val="folHlink"/>
              </a:buClr>
              <a:buFont typeface="Wingdings" pitchFamily="48" charset="2"/>
              <a:buNone/>
              <a:defRPr/>
            </a:pPr>
            <a:endParaRPr lang="fi-FI" b="1" kern="0" dirty="0">
              <a:latin typeface="+mn-lt"/>
              <a:ea typeface="ＭＳ Ｐゴシック" charset="0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616365"/>
                </a:solidFill>
              </a:rPr>
              <a:t>Työssä olevien sukupolvien eläkemaksuilla rahoitetaan suurelta osin eläkkeellä olevien eläkkeet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srgbClr val="616365"/>
                </a:solidFill>
              </a:rPr>
              <a:t>16.2.207</a:t>
            </a:r>
            <a:endParaRPr lang="en-US" dirty="0">
              <a:solidFill>
                <a:srgbClr val="616365"/>
              </a:solidFill>
            </a:endParaRPr>
          </a:p>
        </p:txBody>
      </p:sp>
      <p:sp>
        <p:nvSpPr>
          <p:cNvPr id="7" name="Pyöristetty suorakulmio 6"/>
          <p:cNvSpPr/>
          <p:nvPr/>
        </p:nvSpPr>
        <p:spPr>
          <a:xfrm>
            <a:off x="860701" y="3307632"/>
            <a:ext cx="1891241" cy="1188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8" name="Pyöristetty suorakulmio 7"/>
          <p:cNvSpPr/>
          <p:nvPr/>
        </p:nvSpPr>
        <p:spPr>
          <a:xfrm>
            <a:off x="4499992" y="1701974"/>
            <a:ext cx="223224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1284263" y="3717032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rgbClr val="616365"/>
                </a:solidFill>
              </a:rPr>
              <a:t>M</a:t>
            </a:r>
            <a:r>
              <a:rPr lang="fi-FI" dirty="0" smtClean="0">
                <a:solidFill>
                  <a:srgbClr val="616365"/>
                </a:solidFill>
              </a:rPr>
              <a:t>aksut</a:t>
            </a:r>
            <a:endParaRPr lang="fi-FI" dirty="0">
              <a:solidFill>
                <a:srgbClr val="616365"/>
              </a:solidFill>
            </a:endParaRPr>
          </a:p>
        </p:txBody>
      </p:sp>
      <p:sp>
        <p:nvSpPr>
          <p:cNvPr id="11" name="Pyöristetty suorakulmio 10"/>
          <p:cNvSpPr/>
          <p:nvPr/>
        </p:nvSpPr>
        <p:spPr>
          <a:xfrm>
            <a:off x="4522959" y="4049050"/>
            <a:ext cx="223224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2" name="Tekstiruutu 11"/>
          <p:cNvSpPr txBox="1"/>
          <p:nvPr/>
        </p:nvSpPr>
        <p:spPr>
          <a:xfrm>
            <a:off x="4810991" y="227339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616365"/>
                </a:solidFill>
              </a:rPr>
              <a:t>Työeläkevarat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5062241" y="4620468"/>
            <a:ext cx="1153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rgbClr val="616365"/>
                </a:solidFill>
              </a:rPr>
              <a:t>E</a:t>
            </a:r>
            <a:r>
              <a:rPr lang="fi-FI" dirty="0" smtClean="0">
                <a:solidFill>
                  <a:srgbClr val="616365"/>
                </a:solidFill>
              </a:rPr>
              <a:t>läkkeet</a:t>
            </a:r>
            <a:endParaRPr lang="fi-FI" dirty="0">
              <a:solidFill>
                <a:srgbClr val="616365"/>
              </a:solidFill>
            </a:endParaRPr>
          </a:p>
        </p:txBody>
      </p:sp>
      <p:cxnSp>
        <p:nvCxnSpPr>
          <p:cNvPr id="15" name="Suora nuoliyhdysviiva 14"/>
          <p:cNvCxnSpPr/>
          <p:nvPr/>
        </p:nvCxnSpPr>
        <p:spPr>
          <a:xfrm>
            <a:off x="2808318" y="4378223"/>
            <a:ext cx="1604034" cy="44002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nuoliyhdysviiva 16"/>
          <p:cNvCxnSpPr/>
          <p:nvPr/>
        </p:nvCxnSpPr>
        <p:spPr>
          <a:xfrm flipV="1">
            <a:off x="2808318" y="2458058"/>
            <a:ext cx="1604034" cy="89893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>
            <a:off x="1806321" y="4598237"/>
            <a:ext cx="0" cy="530062"/>
          </a:xfrm>
          <a:prstGeom prst="straightConnector1">
            <a:avLst/>
          </a:prstGeom>
          <a:ln w="190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iruutu 22"/>
          <p:cNvSpPr txBox="1"/>
          <p:nvPr/>
        </p:nvSpPr>
        <p:spPr>
          <a:xfrm>
            <a:off x="1206568" y="5196702"/>
            <a:ext cx="2861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616365"/>
                </a:solidFill>
              </a:rPr>
              <a:t>Järjestelmän hallinnointikulut</a:t>
            </a:r>
            <a:endParaRPr lang="fi-FI" dirty="0">
              <a:solidFill>
                <a:srgbClr val="616365"/>
              </a:solidFill>
            </a:endParaRPr>
          </a:p>
        </p:txBody>
      </p:sp>
      <p:sp>
        <p:nvSpPr>
          <p:cNvPr id="24" name="Tekstiruutu 23"/>
          <p:cNvSpPr txBox="1"/>
          <p:nvPr/>
        </p:nvSpPr>
        <p:spPr>
          <a:xfrm>
            <a:off x="1907704" y="4678602"/>
            <a:ext cx="748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616365"/>
                </a:solidFill>
              </a:rPr>
              <a:t>2 %</a:t>
            </a:r>
            <a:endParaRPr lang="fi-FI" dirty="0">
              <a:solidFill>
                <a:srgbClr val="616365"/>
              </a:solidFill>
            </a:endParaRPr>
          </a:p>
        </p:txBody>
      </p:sp>
      <p:sp>
        <p:nvSpPr>
          <p:cNvPr id="25" name="Tekstiruutu 24"/>
          <p:cNvSpPr txBox="1"/>
          <p:nvPr/>
        </p:nvSpPr>
        <p:spPr>
          <a:xfrm>
            <a:off x="2328379" y="42387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>
              <a:solidFill>
                <a:srgbClr val="616365"/>
              </a:solidFill>
            </a:endParaRPr>
          </a:p>
        </p:txBody>
      </p:sp>
      <p:sp>
        <p:nvSpPr>
          <p:cNvPr id="26" name="Tekstiruutu 25"/>
          <p:cNvSpPr txBox="1"/>
          <p:nvPr/>
        </p:nvSpPr>
        <p:spPr>
          <a:xfrm>
            <a:off x="3275856" y="302947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616365"/>
                </a:solidFill>
              </a:rPr>
              <a:t>12 %</a:t>
            </a:r>
            <a:endParaRPr lang="fi-FI" dirty="0">
              <a:solidFill>
                <a:srgbClr val="616365"/>
              </a:solidFill>
            </a:endParaRPr>
          </a:p>
        </p:txBody>
      </p:sp>
      <p:sp>
        <p:nvSpPr>
          <p:cNvPr id="27" name="Tekstiruutu 26"/>
          <p:cNvSpPr txBox="1"/>
          <p:nvPr/>
        </p:nvSpPr>
        <p:spPr>
          <a:xfrm>
            <a:off x="3306543" y="4185061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616365"/>
                </a:solidFill>
              </a:rPr>
              <a:t>86 %</a:t>
            </a:r>
            <a:endParaRPr lang="fi-FI" dirty="0">
              <a:solidFill>
                <a:srgbClr val="616365"/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Heli Backman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3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Työeläkkeiden rahavirrat vuonna 2015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srgbClr val="616365"/>
                </a:solidFill>
              </a:rPr>
              <a:t>16.2.207</a:t>
            </a:r>
            <a:endParaRPr lang="en-US" dirty="0">
              <a:solidFill>
                <a:srgbClr val="616365"/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616365"/>
                </a:solidFill>
              </a:rPr>
              <a:t>Heli Backman</a:t>
            </a:r>
            <a:endParaRPr lang="en-US" dirty="0">
              <a:solidFill>
                <a:srgbClr val="616365"/>
              </a:solidFill>
            </a:endParaRPr>
          </a:p>
        </p:txBody>
      </p:sp>
      <p:sp>
        <p:nvSpPr>
          <p:cNvPr id="6" name="Pyöristetty suorakulmio 5"/>
          <p:cNvSpPr/>
          <p:nvPr/>
        </p:nvSpPr>
        <p:spPr>
          <a:xfrm>
            <a:off x="860701" y="3307632"/>
            <a:ext cx="1891241" cy="1188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7" name="Pyöristetty suorakulmio 6"/>
          <p:cNvSpPr/>
          <p:nvPr/>
        </p:nvSpPr>
        <p:spPr>
          <a:xfrm>
            <a:off x="4499992" y="1701974"/>
            <a:ext cx="223224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1226449" y="3609310"/>
            <a:ext cx="1159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rgbClr val="616365"/>
                </a:solidFill>
              </a:rPr>
              <a:t>Maksut</a:t>
            </a:r>
          </a:p>
          <a:p>
            <a:pPr algn="ctr"/>
            <a:r>
              <a:rPr lang="fi-FI" sz="1400" dirty="0" smtClean="0">
                <a:solidFill>
                  <a:srgbClr val="616365"/>
                </a:solidFill>
              </a:rPr>
              <a:t>24,8 </a:t>
            </a:r>
            <a:r>
              <a:rPr lang="fi-FI" sz="1400" dirty="0" err="1" smtClean="0">
                <a:solidFill>
                  <a:srgbClr val="616365"/>
                </a:solidFill>
              </a:rPr>
              <a:t>mrd</a:t>
            </a:r>
            <a:r>
              <a:rPr lang="fi-FI" sz="1400" dirty="0" smtClean="0">
                <a:solidFill>
                  <a:srgbClr val="616365"/>
                </a:solidFill>
              </a:rPr>
              <a:t> €</a:t>
            </a:r>
            <a:endParaRPr lang="fi-FI" sz="1400" dirty="0">
              <a:solidFill>
                <a:srgbClr val="616365"/>
              </a:solidFill>
            </a:endParaRPr>
          </a:p>
        </p:txBody>
      </p:sp>
      <p:sp>
        <p:nvSpPr>
          <p:cNvPr id="9" name="Pyöristetty suorakulmio 8"/>
          <p:cNvSpPr/>
          <p:nvPr/>
        </p:nvSpPr>
        <p:spPr>
          <a:xfrm>
            <a:off x="4522959" y="4049050"/>
            <a:ext cx="223224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4810991" y="216567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rgbClr val="616365"/>
                </a:solidFill>
              </a:rPr>
              <a:t>Työeläkevarat</a:t>
            </a:r>
          </a:p>
          <a:p>
            <a:pPr algn="ctr"/>
            <a:r>
              <a:rPr lang="fi-FI" sz="1400" dirty="0" smtClean="0">
                <a:solidFill>
                  <a:srgbClr val="616365"/>
                </a:solidFill>
              </a:rPr>
              <a:t>180 </a:t>
            </a:r>
            <a:r>
              <a:rPr lang="fi-FI" sz="1400" dirty="0" err="1" smtClean="0">
                <a:solidFill>
                  <a:srgbClr val="616365"/>
                </a:solidFill>
              </a:rPr>
              <a:t>mrd</a:t>
            </a:r>
            <a:r>
              <a:rPr lang="fi-FI" sz="1400" dirty="0" smtClean="0">
                <a:solidFill>
                  <a:srgbClr val="616365"/>
                </a:solidFill>
              </a:rPr>
              <a:t> €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4864608" y="4512746"/>
            <a:ext cx="1548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rgbClr val="616365"/>
                </a:solidFill>
              </a:rPr>
              <a:t>E</a:t>
            </a:r>
            <a:r>
              <a:rPr lang="fi-FI" dirty="0" smtClean="0">
                <a:solidFill>
                  <a:srgbClr val="616365"/>
                </a:solidFill>
              </a:rPr>
              <a:t>läkkeet</a:t>
            </a:r>
          </a:p>
          <a:p>
            <a:pPr algn="ctr"/>
            <a:r>
              <a:rPr lang="fi-FI" sz="1400" dirty="0" smtClean="0">
                <a:solidFill>
                  <a:srgbClr val="616365"/>
                </a:solidFill>
              </a:rPr>
              <a:t>25,2 </a:t>
            </a:r>
            <a:r>
              <a:rPr lang="fi-FI" sz="1400" dirty="0" err="1" smtClean="0">
                <a:solidFill>
                  <a:srgbClr val="616365"/>
                </a:solidFill>
              </a:rPr>
              <a:t>mrd</a:t>
            </a:r>
            <a:r>
              <a:rPr lang="fi-FI" sz="1400" dirty="0" smtClean="0">
                <a:solidFill>
                  <a:srgbClr val="616365"/>
                </a:solidFill>
              </a:rPr>
              <a:t> €</a:t>
            </a:r>
            <a:endParaRPr lang="fi-FI" sz="1400" dirty="0">
              <a:solidFill>
                <a:srgbClr val="616365"/>
              </a:solidFill>
            </a:endParaRPr>
          </a:p>
        </p:txBody>
      </p:sp>
      <p:cxnSp>
        <p:nvCxnSpPr>
          <p:cNvPr id="12" name="Suora nuoliyhdysviiva 11"/>
          <p:cNvCxnSpPr/>
          <p:nvPr/>
        </p:nvCxnSpPr>
        <p:spPr>
          <a:xfrm>
            <a:off x="2808318" y="4378223"/>
            <a:ext cx="1604034" cy="44002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nuoliyhdysviiva 12"/>
          <p:cNvCxnSpPr/>
          <p:nvPr/>
        </p:nvCxnSpPr>
        <p:spPr>
          <a:xfrm flipV="1">
            <a:off x="2808318" y="2458058"/>
            <a:ext cx="1604034" cy="89893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nuoliyhdysviiva 13"/>
          <p:cNvCxnSpPr/>
          <p:nvPr/>
        </p:nvCxnSpPr>
        <p:spPr>
          <a:xfrm>
            <a:off x="1806321" y="4598237"/>
            <a:ext cx="0" cy="530062"/>
          </a:xfrm>
          <a:prstGeom prst="straightConnector1">
            <a:avLst/>
          </a:prstGeom>
          <a:ln w="190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iruutu 14"/>
          <p:cNvSpPr txBox="1"/>
          <p:nvPr/>
        </p:nvSpPr>
        <p:spPr>
          <a:xfrm>
            <a:off x="1206568" y="5196702"/>
            <a:ext cx="2588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rgbClr val="616365"/>
                </a:solidFill>
              </a:rPr>
              <a:t>Järjestelmän hallinnointikulut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2328379" y="42387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>
              <a:solidFill>
                <a:srgbClr val="616365"/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3131988" y="3172326"/>
            <a:ext cx="1247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616365"/>
                </a:solidFill>
              </a:rPr>
              <a:t>2,9 </a:t>
            </a:r>
            <a:r>
              <a:rPr lang="fi-FI" dirty="0" err="1" smtClean="0">
                <a:solidFill>
                  <a:srgbClr val="616365"/>
                </a:solidFill>
              </a:rPr>
              <a:t>mrd</a:t>
            </a:r>
            <a:r>
              <a:rPr lang="fi-FI" dirty="0" smtClean="0">
                <a:solidFill>
                  <a:srgbClr val="616365"/>
                </a:solidFill>
              </a:rPr>
              <a:t> €</a:t>
            </a:r>
            <a:endParaRPr lang="fi-FI" dirty="0">
              <a:solidFill>
                <a:srgbClr val="616365"/>
              </a:solidFill>
            </a:endParaRPr>
          </a:p>
        </p:txBody>
      </p:sp>
      <p:sp>
        <p:nvSpPr>
          <p:cNvPr id="19" name="Tekstiruutu 18"/>
          <p:cNvSpPr txBox="1"/>
          <p:nvPr/>
        </p:nvSpPr>
        <p:spPr>
          <a:xfrm>
            <a:off x="3090519" y="4126432"/>
            <a:ext cx="1409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616365"/>
                </a:solidFill>
              </a:rPr>
              <a:t>21,4 </a:t>
            </a:r>
            <a:r>
              <a:rPr lang="fi-FI" dirty="0" err="1" smtClean="0">
                <a:solidFill>
                  <a:srgbClr val="616365"/>
                </a:solidFill>
              </a:rPr>
              <a:t>mrd</a:t>
            </a:r>
            <a:r>
              <a:rPr lang="fi-FI" dirty="0" smtClean="0">
                <a:solidFill>
                  <a:srgbClr val="616365"/>
                </a:solidFill>
              </a:rPr>
              <a:t> €</a:t>
            </a:r>
            <a:endParaRPr lang="fi-FI" dirty="0">
              <a:solidFill>
                <a:srgbClr val="616365"/>
              </a:solidFill>
            </a:endParaRPr>
          </a:p>
        </p:txBody>
      </p:sp>
      <p:sp>
        <p:nvSpPr>
          <p:cNvPr id="21" name="Tekstiruutu 20"/>
          <p:cNvSpPr txBox="1"/>
          <p:nvPr/>
        </p:nvSpPr>
        <p:spPr>
          <a:xfrm>
            <a:off x="1904787" y="4678602"/>
            <a:ext cx="1415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616365"/>
                </a:solidFill>
              </a:rPr>
              <a:t>0,5 </a:t>
            </a:r>
            <a:r>
              <a:rPr lang="fi-FI" dirty="0" err="1" smtClean="0">
                <a:solidFill>
                  <a:srgbClr val="616365"/>
                </a:solidFill>
              </a:rPr>
              <a:t>mrd</a:t>
            </a:r>
            <a:r>
              <a:rPr lang="fi-FI" dirty="0" smtClean="0">
                <a:solidFill>
                  <a:srgbClr val="616365"/>
                </a:solidFill>
              </a:rPr>
              <a:t> €</a:t>
            </a:r>
            <a:endParaRPr lang="fi-FI" dirty="0">
              <a:solidFill>
                <a:srgbClr val="616365"/>
              </a:solidFill>
            </a:endParaRPr>
          </a:p>
        </p:txBody>
      </p:sp>
      <p:cxnSp>
        <p:nvCxnSpPr>
          <p:cNvPr id="22" name="Suora nuoliyhdysviiva 21"/>
          <p:cNvCxnSpPr/>
          <p:nvPr/>
        </p:nvCxnSpPr>
        <p:spPr>
          <a:xfrm flipH="1">
            <a:off x="5639083" y="3276627"/>
            <a:ext cx="4403" cy="728437"/>
          </a:xfrm>
          <a:prstGeom prst="straightConnector1">
            <a:avLst/>
          </a:prstGeom>
          <a:ln w="190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iruutu 23"/>
          <p:cNvSpPr txBox="1"/>
          <p:nvPr/>
        </p:nvSpPr>
        <p:spPr>
          <a:xfrm>
            <a:off x="5759410" y="3456179"/>
            <a:ext cx="1415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rgbClr val="616365"/>
                </a:solidFill>
              </a:rPr>
              <a:t>3</a:t>
            </a:r>
            <a:r>
              <a:rPr lang="fi-FI" dirty="0" smtClean="0">
                <a:solidFill>
                  <a:srgbClr val="616365"/>
                </a:solidFill>
              </a:rPr>
              <a:t>,8 </a:t>
            </a:r>
            <a:r>
              <a:rPr lang="fi-FI" dirty="0" err="1" smtClean="0">
                <a:solidFill>
                  <a:srgbClr val="616365"/>
                </a:solidFill>
              </a:rPr>
              <a:t>mrd</a:t>
            </a:r>
            <a:r>
              <a:rPr lang="fi-FI" dirty="0" smtClean="0">
                <a:solidFill>
                  <a:srgbClr val="616365"/>
                </a:solidFill>
              </a:rPr>
              <a:t> €</a:t>
            </a:r>
            <a:endParaRPr lang="fi-FI" dirty="0">
              <a:solidFill>
                <a:srgbClr val="616365"/>
              </a:solidFill>
            </a:endParaRPr>
          </a:p>
        </p:txBody>
      </p:sp>
      <p:sp>
        <p:nvSpPr>
          <p:cNvPr id="5" name="Pyöristetty suorakulmio 4"/>
          <p:cNvSpPr/>
          <p:nvPr/>
        </p:nvSpPr>
        <p:spPr>
          <a:xfrm>
            <a:off x="7371767" y="1665969"/>
            <a:ext cx="115212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33" name="Puolivapaa piirto 32"/>
          <p:cNvSpPr/>
          <p:nvPr/>
        </p:nvSpPr>
        <p:spPr>
          <a:xfrm>
            <a:off x="6793907" y="1893979"/>
            <a:ext cx="495656" cy="293744"/>
          </a:xfrm>
          <a:custGeom>
            <a:avLst/>
            <a:gdLst>
              <a:gd name="connsiteX0" fmla="*/ 0 w 495656"/>
              <a:gd name="connsiteY0" fmla="*/ 293744 h 293744"/>
              <a:gd name="connsiteX1" fmla="*/ 213644 w 495656"/>
              <a:gd name="connsiteY1" fmla="*/ 11733 h 293744"/>
              <a:gd name="connsiteX2" fmla="*/ 495656 w 495656"/>
              <a:gd name="connsiteY2" fmla="*/ 80100 h 293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656" h="293744">
                <a:moveTo>
                  <a:pt x="0" y="293744"/>
                </a:moveTo>
                <a:cubicBezTo>
                  <a:pt x="65517" y="170542"/>
                  <a:pt x="131035" y="47340"/>
                  <a:pt x="213644" y="11733"/>
                </a:cubicBezTo>
                <a:cubicBezTo>
                  <a:pt x="296253" y="-23874"/>
                  <a:pt x="395954" y="28113"/>
                  <a:pt x="495656" y="80100"/>
                </a:cubicBezTo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34" name="Puolivapaa piirto 33"/>
          <p:cNvSpPr/>
          <p:nvPr/>
        </p:nvSpPr>
        <p:spPr>
          <a:xfrm>
            <a:off x="6853727" y="2290273"/>
            <a:ext cx="452927" cy="274152"/>
          </a:xfrm>
          <a:custGeom>
            <a:avLst/>
            <a:gdLst>
              <a:gd name="connsiteX0" fmla="*/ 452927 w 452927"/>
              <a:gd name="connsiteY0" fmla="*/ 0 h 274152"/>
              <a:gd name="connsiteX1" fmla="*/ 299103 w 452927"/>
              <a:gd name="connsiteY1" fmla="*/ 264920 h 274152"/>
              <a:gd name="connsiteX2" fmla="*/ 0 w 452927"/>
              <a:gd name="connsiteY2" fmla="*/ 188007 h 274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2927" h="274152">
                <a:moveTo>
                  <a:pt x="452927" y="0"/>
                </a:moveTo>
                <a:cubicBezTo>
                  <a:pt x="413759" y="116793"/>
                  <a:pt x="374591" y="233586"/>
                  <a:pt x="299103" y="264920"/>
                </a:cubicBezTo>
                <a:cubicBezTo>
                  <a:pt x="223615" y="296254"/>
                  <a:pt x="111807" y="242130"/>
                  <a:pt x="0" y="188007"/>
                </a:cubicBezTo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cxnSp>
        <p:nvCxnSpPr>
          <p:cNvPr id="36" name="Suora nuoliyhdysviiva 35"/>
          <p:cNvCxnSpPr>
            <a:stCxn id="33" idx="2"/>
          </p:cNvCxnSpPr>
          <p:nvPr/>
        </p:nvCxnSpPr>
        <p:spPr>
          <a:xfrm>
            <a:off x="7289563" y="1974079"/>
            <a:ext cx="82204" cy="4269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nuoliyhdysviiva 38"/>
          <p:cNvCxnSpPr/>
          <p:nvPr/>
        </p:nvCxnSpPr>
        <p:spPr>
          <a:xfrm flipH="1" flipV="1">
            <a:off x="6775381" y="2438863"/>
            <a:ext cx="72008" cy="3838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kstiruutu 42"/>
          <p:cNvSpPr txBox="1"/>
          <p:nvPr/>
        </p:nvSpPr>
        <p:spPr>
          <a:xfrm>
            <a:off x="7338263" y="1754236"/>
            <a:ext cx="1219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dirty="0" smtClean="0">
                <a:solidFill>
                  <a:srgbClr val="616365"/>
                </a:solidFill>
              </a:rPr>
              <a:t>Sijoitustuotot</a:t>
            </a:r>
          </a:p>
          <a:p>
            <a:pPr algn="ctr"/>
            <a:r>
              <a:rPr lang="fi-FI" sz="1400" dirty="0" smtClean="0">
                <a:solidFill>
                  <a:srgbClr val="616365"/>
                </a:solidFill>
              </a:rPr>
              <a:t>8,6 </a:t>
            </a:r>
            <a:r>
              <a:rPr lang="fi-FI" sz="1400" dirty="0" err="1" smtClean="0">
                <a:solidFill>
                  <a:srgbClr val="616365"/>
                </a:solidFill>
              </a:rPr>
              <a:t>mrd</a:t>
            </a:r>
            <a:r>
              <a:rPr lang="fi-FI" sz="1400" dirty="0" smtClean="0">
                <a:solidFill>
                  <a:srgbClr val="616365"/>
                </a:solidFill>
              </a:rPr>
              <a:t> €</a:t>
            </a:r>
            <a:endParaRPr lang="fi-FI" sz="1400" dirty="0">
              <a:solidFill>
                <a:srgbClr val="61636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Työeläkeindeksityöryhmän </a:t>
            </a:r>
            <a:r>
              <a:rPr lang="fi-FI" dirty="0" smtClean="0"/>
              <a:t>työ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16.2.207</a:t>
            </a:r>
            <a:endParaRPr lang="en-US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Sosiaali- ja terveysministeriön asettama työryhmä arvioi työeläkeindeksijärjestelmän muutostarpeita 9.1.2013 ilmestyneessä raportissa</a:t>
            </a:r>
          </a:p>
          <a:p>
            <a:r>
              <a:rPr lang="fi-FI" dirty="0" smtClean="0"/>
              <a:t>Työssä käsiteltiin indeksijärjestelmää eri näkökulmista: indeksiturvan kehitys, indeksiturvan rooli työeläketurvan kokonaisuudessa, eläkeläisten toimeentulon kehitys, väestön, talouden ja työeläkkeiden näkymät sekä muiden maiden </a:t>
            </a:r>
            <a:r>
              <a:rPr lang="fi-FI" dirty="0" smtClean="0"/>
              <a:t>indeksijärjestelmät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Heli Backman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50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Työeläkeindeksityöryhmän johtopäätökset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16.2.207</a:t>
            </a:r>
            <a:endParaRPr lang="en-US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Työryhmä ei esittänyt muutoksia nykyiseen työeläkkeiden tarkistusmenettelyyn</a:t>
            </a:r>
          </a:p>
          <a:p>
            <a:pPr lvl="1"/>
            <a:r>
              <a:rPr lang="fi-FI" dirty="0" smtClean="0"/>
              <a:t>Nykyinen indeksi v</a:t>
            </a:r>
            <a:r>
              <a:rPr lang="fi-FI" dirty="0" smtClean="0"/>
              <a:t>armistaa </a:t>
            </a:r>
            <a:r>
              <a:rPr lang="fi-FI" dirty="0" smtClean="0"/>
              <a:t>totutun toimeentulon kohtuullisen säilymisen eläkeaikana</a:t>
            </a:r>
          </a:p>
          <a:p>
            <a:pPr lvl="1"/>
            <a:r>
              <a:rPr lang="fi-FI" dirty="0" smtClean="0"/>
              <a:t>Väestörakenteen muutoksen takia eläkemenot ja maksut nousevat tulevaisuudessa</a:t>
            </a:r>
          </a:p>
          <a:p>
            <a:pPr lvl="1"/>
            <a:r>
              <a:rPr lang="fi-FI" dirty="0" smtClean="0"/>
              <a:t>Talouskasvun näkymät aiempaa huonommat</a:t>
            </a:r>
          </a:p>
          <a:p>
            <a:pPr lvl="1"/>
            <a:r>
              <a:rPr lang="fi-FI" dirty="0" smtClean="0"/>
              <a:t>Palkkatasoindeksi ei oikeudenmukainen sukupolvien välisen oikeudenmukaisuuden kannalta</a:t>
            </a:r>
          </a:p>
          <a:p>
            <a:pPr marL="273050" lvl="1" indent="0"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Heli Backman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0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Käsiteltävä aloite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Aloitteen toteuttaminen kasvattaisi nuorten </a:t>
            </a:r>
            <a:r>
              <a:rPr lang="fi-FI" smtClean="0"/>
              <a:t>sukupolvien eläkemaksurasitetta</a:t>
            </a:r>
            <a:endParaRPr lang="fi-FI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smtClean="0"/>
              <a:t>Työeläkejärjestelmän tulee olla ylisukupolvisesti oikeudenmukainen</a:t>
            </a:r>
          </a:p>
          <a:p>
            <a:r>
              <a:rPr lang="fi-FI" dirty="0" smtClean="0"/>
              <a:t>Aloitteen toteuttaminen kasvattaisi eniten suurimpia työeläkkeitä</a:t>
            </a:r>
          </a:p>
          <a:p>
            <a:pPr lvl="1">
              <a:buClr>
                <a:srgbClr val="009AA6"/>
              </a:buCl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616365"/>
                </a:solidFill>
              </a:rPr>
              <a:t>Ero kansaneläkeindeksiin kasvaisi, tuloerot eläkeläisväestön kesken kasvaisivat. Pienituloisten eläkeläisten tilannetta voidaan parhaiten parantaa vaikuttamalla kansaneläkkeen ja takuueläkkeen tasoon.</a:t>
            </a:r>
          </a:p>
          <a:p>
            <a:r>
              <a:rPr lang="fi-FI" dirty="0" smtClean="0"/>
              <a:t>STM ei katso tarkoituksenmukaiseksi ehdotettujen muutosten toteuttamista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dirty="0"/>
          </a:p>
          <a:p>
            <a:pPr marL="273050" lvl="1" indent="0">
              <a:buNone/>
            </a:pPr>
            <a:endParaRPr lang="fi-FI" dirty="0" smtClean="0"/>
          </a:p>
          <a:p>
            <a:pPr marL="273050" lvl="1" indent="0">
              <a:buNone/>
            </a:pPr>
            <a:endParaRPr lang="fi-FI" dirty="0" smtClean="0"/>
          </a:p>
          <a:p>
            <a:pPr marL="273050" lvl="1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078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Työeläke perustuu työskentelyajan ansioihin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16.2.207</a:t>
            </a:r>
            <a:endParaRPr lang="en-US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dirty="0" smtClean="0"/>
              <a:t>Työeläkettä karttuu työskentelyajan ansioiden perusteella.</a:t>
            </a:r>
          </a:p>
          <a:p>
            <a:r>
              <a:rPr lang="fi-FI" dirty="0" smtClean="0"/>
              <a:t>Myös työeläkemaksuja maksetaan työansioihin perustuen.</a:t>
            </a:r>
          </a:p>
          <a:p>
            <a:r>
              <a:rPr lang="fi-FI" dirty="0" smtClean="0"/>
              <a:t>Työeläkemaksuja maksaa työnantaja ja työntekijä.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273050" lvl="1" indent="0">
              <a:buNone/>
            </a:pPr>
            <a:endParaRPr lang="fi-FI" dirty="0" smtClean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Heli Backman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63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Eläketurvaa täydentää kansaneläke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009AA6"/>
              </a:buClr>
            </a:pPr>
            <a:r>
              <a:rPr lang="fi-FI" dirty="0" smtClean="0">
                <a:solidFill>
                  <a:srgbClr val="616365"/>
                </a:solidFill>
              </a:rPr>
              <a:t>Kansaneläkettä </a:t>
            </a:r>
            <a:r>
              <a:rPr lang="fi-FI" dirty="0">
                <a:solidFill>
                  <a:srgbClr val="616365"/>
                </a:solidFill>
              </a:rPr>
              <a:t>maksetaan, kun henkilön muut eläketulot ovat jääneet </a:t>
            </a:r>
            <a:r>
              <a:rPr lang="fi-FI" dirty="0" smtClean="0">
                <a:solidFill>
                  <a:srgbClr val="616365"/>
                </a:solidFill>
              </a:rPr>
              <a:t>pieniksi</a:t>
            </a:r>
            <a:endParaRPr lang="fi-FI" dirty="0">
              <a:solidFill>
                <a:srgbClr val="616365"/>
              </a:solidFill>
            </a:endParaRPr>
          </a:p>
          <a:p>
            <a:pPr lvl="1">
              <a:buClr>
                <a:srgbClr val="009AA6"/>
              </a:buClr>
            </a:pPr>
            <a:r>
              <a:rPr lang="fi-FI" dirty="0">
                <a:solidFill>
                  <a:srgbClr val="616365"/>
                </a:solidFill>
              </a:rPr>
              <a:t>Kansaneläkkeen täysi määrä on 628,85 e/kk. Avio- tai avoliitossa tai rekisteröidyssä parisuhteessa määrä on 557,79 e/kk</a:t>
            </a:r>
            <a:r>
              <a:rPr lang="fi-FI" dirty="0" smtClean="0">
                <a:solidFill>
                  <a:srgbClr val="616365"/>
                </a:solidFill>
              </a:rPr>
              <a:t>.</a:t>
            </a:r>
          </a:p>
          <a:p>
            <a:pPr lvl="1">
              <a:buClr>
                <a:srgbClr val="009AA6"/>
              </a:buClr>
            </a:pPr>
            <a:r>
              <a:rPr lang="fi-FI" dirty="0">
                <a:solidFill>
                  <a:srgbClr val="616365"/>
                </a:solidFill>
              </a:rPr>
              <a:t>Täyden kansaneläkkeen saa, jos työeläke ei ylitä </a:t>
            </a:r>
            <a:r>
              <a:rPr lang="fi-FI" dirty="0" smtClean="0">
                <a:solidFill>
                  <a:srgbClr val="616365"/>
                </a:solidFill>
              </a:rPr>
              <a:t>55,54 e/kk.</a:t>
            </a:r>
            <a:endParaRPr lang="fi-FI" dirty="0">
              <a:solidFill>
                <a:srgbClr val="616365"/>
              </a:solidFill>
            </a:endParaRPr>
          </a:p>
          <a:p>
            <a:pPr lvl="1">
              <a:buClr>
                <a:srgbClr val="009AA6"/>
              </a:buClr>
            </a:pPr>
            <a:r>
              <a:rPr lang="fi-FI" dirty="0">
                <a:solidFill>
                  <a:srgbClr val="616365"/>
                </a:solidFill>
              </a:rPr>
              <a:t>Jos eläke ylittää tämän, </a:t>
            </a:r>
            <a:r>
              <a:rPr lang="fi-FI" dirty="0" smtClean="0">
                <a:solidFill>
                  <a:srgbClr val="616365"/>
                </a:solidFill>
              </a:rPr>
              <a:t>jokainen </a:t>
            </a:r>
            <a:r>
              <a:rPr lang="fi-FI" dirty="0" err="1" smtClean="0">
                <a:solidFill>
                  <a:srgbClr val="616365"/>
                </a:solidFill>
              </a:rPr>
              <a:t>työeläke-euro</a:t>
            </a:r>
            <a:r>
              <a:rPr lang="fi-FI" dirty="0" smtClean="0">
                <a:solidFill>
                  <a:srgbClr val="616365"/>
                </a:solidFill>
              </a:rPr>
              <a:t> </a:t>
            </a:r>
            <a:r>
              <a:rPr lang="fi-FI" dirty="0">
                <a:solidFill>
                  <a:srgbClr val="616365"/>
                </a:solidFill>
              </a:rPr>
              <a:t>vähentää kansaneläkettä 50 prosentilla. </a:t>
            </a:r>
            <a:r>
              <a:rPr lang="fi-FI" dirty="0" smtClean="0">
                <a:solidFill>
                  <a:srgbClr val="616365"/>
                </a:solidFill>
              </a:rPr>
              <a:t>Kansaneläkettä </a:t>
            </a:r>
            <a:r>
              <a:rPr lang="fi-FI" dirty="0">
                <a:solidFill>
                  <a:srgbClr val="616365"/>
                </a:solidFill>
              </a:rPr>
              <a:t>ei jää maksuun </a:t>
            </a:r>
            <a:r>
              <a:rPr lang="fi-FI" dirty="0" smtClean="0">
                <a:solidFill>
                  <a:srgbClr val="616365"/>
                </a:solidFill>
              </a:rPr>
              <a:t>1300 e/kk työeläkkeellä (parisuhteessa olevilla 1158 e/kk).</a:t>
            </a:r>
            <a:endParaRPr lang="fi-FI" dirty="0">
              <a:solidFill>
                <a:srgbClr val="616365"/>
              </a:solidFill>
            </a:endParaRPr>
          </a:p>
          <a:p>
            <a:pPr lvl="1">
              <a:buClr>
                <a:srgbClr val="009AA6"/>
              </a:buClr>
            </a:pPr>
            <a:endParaRPr lang="fi-FI" dirty="0">
              <a:solidFill>
                <a:srgbClr val="616365"/>
              </a:solidFill>
            </a:endParaRPr>
          </a:p>
          <a:p>
            <a:pPr lvl="1">
              <a:buClr>
                <a:srgbClr val="009AA6"/>
              </a:buClr>
            </a:pPr>
            <a:endParaRPr lang="fi-FI" dirty="0">
              <a:solidFill>
                <a:srgbClr val="616365"/>
              </a:solidFill>
            </a:endParaRPr>
          </a:p>
          <a:p>
            <a:pPr lvl="0">
              <a:buClr>
                <a:srgbClr val="009AA6"/>
              </a:buClr>
            </a:pPr>
            <a:endParaRPr lang="fi-FI" dirty="0">
              <a:solidFill>
                <a:srgbClr val="616365"/>
              </a:solidFill>
            </a:endParaRP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38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Takuueläke turvaa Suomessa asuvalle vähimmäiseläkkeen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Täyttä takuueläkettä </a:t>
            </a:r>
            <a:r>
              <a:rPr lang="fi-FI" dirty="0">
                <a:solidFill>
                  <a:srgbClr val="616365"/>
                </a:solidFill>
              </a:rPr>
              <a:t>(760,26 e/kk) maksetaan, kun henkilöllä ei ole muita </a:t>
            </a:r>
            <a:r>
              <a:rPr lang="fi-FI" dirty="0" smtClean="0">
                <a:solidFill>
                  <a:srgbClr val="616365"/>
                </a:solidFill>
              </a:rPr>
              <a:t>eläketuloja.</a:t>
            </a:r>
          </a:p>
          <a:p>
            <a:r>
              <a:rPr lang="fi-FI" dirty="0" smtClean="0">
                <a:solidFill>
                  <a:srgbClr val="616365"/>
                </a:solidFill>
              </a:rPr>
              <a:t>Muut eläkkeet vähennetään takuueläkkeestä täysimääräisesti.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900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srgbClr val="616365"/>
                </a:solidFill>
              </a:rPr>
              <a:t>16.2.207</a:t>
            </a:r>
            <a:endParaRPr lang="en-US" dirty="0">
              <a:solidFill>
                <a:srgbClr val="616365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4790"/>
            <a:ext cx="8064896" cy="5740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uorakulmio 5"/>
          <p:cNvSpPr/>
          <p:nvPr/>
        </p:nvSpPr>
        <p:spPr>
          <a:xfrm>
            <a:off x="1907704" y="5594927"/>
            <a:ext cx="54726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sz="1200" dirty="0" smtClean="0">
              <a:solidFill>
                <a:srgbClr val="616365"/>
              </a:solidFill>
            </a:endParaRPr>
          </a:p>
          <a:p>
            <a:r>
              <a:rPr lang="fi-FI" sz="1200" dirty="0" smtClean="0">
                <a:solidFill>
                  <a:srgbClr val="616365"/>
                </a:solidFill>
              </a:rPr>
              <a:t>Lähde</a:t>
            </a:r>
            <a:r>
              <a:rPr lang="fi-FI" sz="1200" dirty="0">
                <a:solidFill>
                  <a:srgbClr val="616365"/>
                </a:solidFill>
              </a:rPr>
              <a:t>: Kansaneläkelaitos. Oletukset: kunnallisveroprosentti 19,91, </a:t>
            </a:r>
            <a:r>
              <a:rPr lang="fi-FI" sz="1200" dirty="0" smtClean="0">
                <a:solidFill>
                  <a:srgbClr val="616365"/>
                </a:solidFill>
              </a:rPr>
              <a:t>  kirkollisveroa </a:t>
            </a:r>
            <a:r>
              <a:rPr lang="fi-FI" sz="1200" dirty="0">
                <a:solidFill>
                  <a:srgbClr val="616365"/>
                </a:solidFill>
              </a:rPr>
              <a:t>ei ole otettu </a:t>
            </a:r>
            <a:r>
              <a:rPr lang="fi-FI" sz="1200" dirty="0" smtClean="0">
                <a:solidFill>
                  <a:srgbClr val="616365"/>
                </a:solidFill>
              </a:rPr>
              <a:t>huomioon</a:t>
            </a:r>
            <a:r>
              <a:rPr lang="fi-FI" sz="1200" dirty="0">
                <a:solidFill>
                  <a:srgbClr val="616365"/>
                </a:solidFill>
              </a:rPr>
              <a:t>.</a:t>
            </a: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Heli Backman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43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Indeksitarkistuksilla säilytetään eläkkeen ostovoima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009AA6"/>
              </a:buClr>
            </a:pPr>
            <a:r>
              <a:rPr lang="fi-FI" dirty="0" smtClean="0">
                <a:solidFill>
                  <a:srgbClr val="616365"/>
                </a:solidFill>
              </a:rPr>
              <a:t>Maksussa olevaa kansaneläkettä ja takuueläkettä tarkistetaan vuosittain kansaneläkeindeksillä.</a:t>
            </a:r>
          </a:p>
          <a:p>
            <a:pPr lvl="1">
              <a:buClr>
                <a:srgbClr val="009AA6"/>
              </a:buClr>
            </a:pPr>
            <a:r>
              <a:rPr lang="fi-FI" dirty="0" smtClean="0">
                <a:solidFill>
                  <a:srgbClr val="616365"/>
                </a:solidFill>
              </a:rPr>
              <a:t>normaalilain mukaan hintojen muutoksen paino on 100 % (vuonna 2017 indeksiin tehtiin 0,85 % alennus)</a:t>
            </a:r>
          </a:p>
          <a:p>
            <a:pPr marL="273050" lvl="1" indent="0">
              <a:buClr>
                <a:srgbClr val="009AA6"/>
              </a:buClr>
              <a:buNone/>
            </a:pPr>
            <a:endParaRPr lang="fi-FI" dirty="0" smtClean="0">
              <a:solidFill>
                <a:srgbClr val="616365"/>
              </a:solidFill>
            </a:endParaRPr>
          </a:p>
          <a:p>
            <a:pPr lvl="0">
              <a:buClr>
                <a:srgbClr val="009AA6"/>
              </a:buClr>
            </a:pPr>
            <a:r>
              <a:rPr lang="fi-FI" dirty="0" smtClean="0">
                <a:solidFill>
                  <a:srgbClr val="616365"/>
                </a:solidFill>
              </a:rPr>
              <a:t>Maksussa olevaa työeläkettä tarkistetaan vuosittain työeläkeindeksillä.</a:t>
            </a:r>
            <a:endParaRPr lang="fi-FI" dirty="0">
              <a:solidFill>
                <a:srgbClr val="616365"/>
              </a:solidFill>
            </a:endParaRPr>
          </a:p>
          <a:p>
            <a:pPr lvl="1">
              <a:buClr>
                <a:srgbClr val="009AA6"/>
              </a:buClr>
            </a:pPr>
            <a:r>
              <a:rPr lang="fi-FI" dirty="0">
                <a:solidFill>
                  <a:srgbClr val="616365"/>
                </a:solidFill>
              </a:rPr>
              <a:t>hintojen muutoksen paino on </a:t>
            </a:r>
            <a:r>
              <a:rPr lang="fi-FI" dirty="0" smtClean="0">
                <a:solidFill>
                  <a:srgbClr val="616365"/>
                </a:solidFill>
              </a:rPr>
              <a:t>80 % </a:t>
            </a:r>
            <a:r>
              <a:rPr lang="fi-FI" dirty="0">
                <a:solidFill>
                  <a:srgbClr val="616365"/>
                </a:solidFill>
              </a:rPr>
              <a:t>ja</a:t>
            </a:r>
          </a:p>
          <a:p>
            <a:pPr lvl="1">
              <a:buClr>
                <a:srgbClr val="009AA6"/>
              </a:buClr>
            </a:pPr>
            <a:r>
              <a:rPr lang="fi-FI" dirty="0">
                <a:solidFill>
                  <a:srgbClr val="616365"/>
                </a:solidFill>
              </a:rPr>
              <a:t>ansiotason muutoksen paino on </a:t>
            </a:r>
            <a:r>
              <a:rPr lang="fi-FI" dirty="0" smtClean="0">
                <a:solidFill>
                  <a:srgbClr val="616365"/>
                </a:solidFill>
              </a:rPr>
              <a:t>20 %.</a:t>
            </a:r>
          </a:p>
          <a:p>
            <a:pPr marL="273050" lvl="1" indent="0">
              <a:buClr>
                <a:srgbClr val="009AA6"/>
              </a:buClr>
              <a:buNone/>
            </a:pPr>
            <a:endParaRPr lang="fi-FI" dirty="0">
              <a:solidFill>
                <a:srgbClr val="616365"/>
              </a:solidFill>
            </a:endParaRPr>
          </a:p>
          <a:p>
            <a:pPr marL="273050" lvl="1" indent="0">
              <a:buClr>
                <a:srgbClr val="009AA6"/>
              </a:buClr>
              <a:buNone/>
            </a:pPr>
            <a:endParaRPr lang="fi-FI" dirty="0" smtClean="0">
              <a:solidFill>
                <a:srgbClr val="616365"/>
              </a:solidFill>
            </a:endParaRPr>
          </a:p>
          <a:p>
            <a:pPr lvl="1">
              <a:buClr>
                <a:srgbClr val="009AA6"/>
              </a:buClr>
            </a:pPr>
            <a:endParaRPr lang="fi-FI" dirty="0">
              <a:solidFill>
                <a:srgbClr val="616365"/>
              </a:solidFill>
            </a:endParaRPr>
          </a:p>
          <a:p>
            <a:pPr marL="273050" lvl="1" indent="0">
              <a:buClr>
                <a:srgbClr val="009AA6"/>
              </a:buClr>
              <a:buNone/>
            </a:pPr>
            <a:endParaRPr lang="fi-FI" dirty="0">
              <a:solidFill>
                <a:srgbClr val="616365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16.2.207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Heli Backman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354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Työeläkevakuutusmaksun kehitys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srgbClr val="616365"/>
                </a:solidFill>
              </a:rPr>
              <a:t>16.2.207</a:t>
            </a:r>
            <a:endParaRPr lang="en-US" dirty="0">
              <a:solidFill>
                <a:srgbClr val="616365"/>
              </a:solidFill>
            </a:endParaRP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622277"/>
              </p:ext>
            </p:extLst>
          </p:nvPr>
        </p:nvGraphicFramePr>
        <p:xfrm>
          <a:off x="755650" y="1557338"/>
          <a:ext cx="7632700" cy="4392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kstiruutu 3"/>
          <p:cNvSpPr txBox="1"/>
          <p:nvPr/>
        </p:nvSpPr>
        <p:spPr>
          <a:xfrm>
            <a:off x="1403648" y="2420888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>
                <a:solidFill>
                  <a:srgbClr val="616365"/>
                </a:solidFill>
              </a:rPr>
              <a:t>Palkkaindeksi</a:t>
            </a:r>
            <a:endParaRPr lang="fi-FI" sz="1200" dirty="0">
              <a:solidFill>
                <a:srgbClr val="616365"/>
              </a:solidFill>
            </a:endParaRPr>
          </a:p>
        </p:txBody>
      </p:sp>
      <p:sp>
        <p:nvSpPr>
          <p:cNvPr id="7" name="Tekstiruutu 6"/>
          <p:cNvSpPr txBox="1"/>
          <p:nvPr/>
        </p:nvSpPr>
        <p:spPr>
          <a:xfrm>
            <a:off x="3131840" y="2425082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>
                <a:solidFill>
                  <a:srgbClr val="616365"/>
                </a:solidFill>
              </a:rPr>
              <a:t>Puoliväli-indeksi</a:t>
            </a:r>
            <a:endParaRPr lang="fi-FI" sz="1200" dirty="0">
              <a:solidFill>
                <a:srgbClr val="616365"/>
              </a:solidFill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5004048" y="2417540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>
                <a:solidFill>
                  <a:srgbClr val="616365"/>
                </a:solidFill>
              </a:rPr>
              <a:t>Nykyinen indeksi</a:t>
            </a:r>
            <a:endParaRPr lang="fi-FI" sz="1200" dirty="0">
              <a:solidFill>
                <a:srgbClr val="616365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Heli Backman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8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Vuoden 2017 työeläkeuudistus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16.2.207</a:t>
            </a:r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Heli Backman</a:t>
            </a:r>
            <a:endParaRPr lang="en-US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Työeläkejärjestelmää on laajasti uudistettu vuoden alussa voimaan tulleilla lainmuutoksilla. Myös varojen sijoittamista koskevia säännöksiä on uudistettu.</a:t>
            </a:r>
          </a:p>
          <a:p>
            <a:endParaRPr lang="fi-FI" dirty="0" smtClean="0"/>
          </a:p>
          <a:p>
            <a:r>
              <a:rPr lang="fi-FI" dirty="0" smtClean="0"/>
              <a:t>Työeläkeuudistuksen tarkoituksena on:</a:t>
            </a:r>
          </a:p>
          <a:p>
            <a:pPr lvl="1"/>
            <a:r>
              <a:rPr lang="fi-FI" dirty="0" smtClean="0"/>
              <a:t>pidentää työuria, vähentää julkisen talouden kestävyysvajetta, turvata työeläkejärjestelmän rahoituksellinen kestävyys ja vahvistaa sukupolvien välistä oikeudenmukaisuutta</a:t>
            </a:r>
          </a:p>
          <a:p>
            <a:r>
              <a:rPr lang="fi-FI" dirty="0" smtClean="0"/>
              <a:t>Jos työeläkemenoja nyt lisättäisiin, kokonaisuus tulisi tarkastella uudelleen.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959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srgbClr val="616365"/>
                </a:solidFill>
              </a:rPr>
              <a:t>16.2.207</a:t>
            </a:r>
            <a:endParaRPr lang="en-US" dirty="0">
              <a:solidFill>
                <a:srgbClr val="616365"/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616365"/>
                </a:solidFill>
              </a:rPr>
              <a:t>Heli Backman</a:t>
            </a:r>
            <a:endParaRPr lang="en-US" dirty="0">
              <a:solidFill>
                <a:srgbClr val="616365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18" y="404664"/>
            <a:ext cx="8129935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kstiruutu 5"/>
          <p:cNvSpPr txBox="1"/>
          <p:nvPr/>
        </p:nvSpPr>
        <p:spPr>
          <a:xfrm>
            <a:off x="683568" y="5459216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>
                <a:solidFill>
                  <a:srgbClr val="616365"/>
                </a:solidFill>
              </a:rPr>
              <a:t>Lähde: STM</a:t>
            </a:r>
            <a:endParaRPr lang="fi-FI" sz="1200" dirty="0">
              <a:solidFill>
                <a:srgbClr val="61636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95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siaali- ja Terveysministeriö - FI">
  <a:themeElements>
    <a:clrScheme name="Sosiaali- ja Terveysministeriö - Kuvallinen 1">
      <a:dk1>
        <a:srgbClr val="616365"/>
      </a:dk1>
      <a:lt1>
        <a:srgbClr val="FFFFFF"/>
      </a:lt1>
      <a:dk2>
        <a:srgbClr val="616365"/>
      </a:dk2>
      <a:lt2>
        <a:srgbClr val="DEDFE0"/>
      </a:lt2>
      <a:accent1>
        <a:srgbClr val="F0AB00"/>
      </a:accent1>
      <a:accent2>
        <a:srgbClr val="E98300"/>
      </a:accent2>
      <a:accent3>
        <a:srgbClr val="FFFFFF"/>
      </a:accent3>
      <a:accent4>
        <a:srgbClr val="525355"/>
      </a:accent4>
      <a:accent5>
        <a:srgbClr val="F6D2AA"/>
      </a:accent5>
      <a:accent6>
        <a:srgbClr val="D37600"/>
      </a:accent6>
      <a:hlink>
        <a:srgbClr val="FADD80"/>
      </a:hlink>
      <a:folHlink>
        <a:srgbClr val="009AA6"/>
      </a:folHlink>
    </a:clrScheme>
    <a:fontScheme name="Sosiaali- ja Terveysministeriö - Kuvallin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osiaali- ja Terveysministeriö - Kuvallinen 1">
        <a:dk1>
          <a:srgbClr val="616365"/>
        </a:dk1>
        <a:lt1>
          <a:srgbClr val="FFFFFF"/>
        </a:lt1>
        <a:dk2>
          <a:srgbClr val="616365"/>
        </a:dk2>
        <a:lt2>
          <a:srgbClr val="DEDFE0"/>
        </a:lt2>
        <a:accent1>
          <a:srgbClr val="F0AB00"/>
        </a:accent1>
        <a:accent2>
          <a:srgbClr val="E98300"/>
        </a:accent2>
        <a:accent3>
          <a:srgbClr val="FFFFFF"/>
        </a:accent3>
        <a:accent4>
          <a:srgbClr val="525355"/>
        </a:accent4>
        <a:accent5>
          <a:srgbClr val="F6D2AA"/>
        </a:accent5>
        <a:accent6>
          <a:srgbClr val="D37600"/>
        </a:accent6>
        <a:hlink>
          <a:srgbClr val="FADD80"/>
        </a:hlink>
        <a:folHlink>
          <a:srgbClr val="009AA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616365"/>
      </a:dk1>
      <a:lt1>
        <a:srgbClr val="FFFFFF"/>
      </a:lt1>
      <a:dk2>
        <a:srgbClr val="616365"/>
      </a:dk2>
      <a:lt2>
        <a:srgbClr val="DEDFE0"/>
      </a:lt2>
      <a:accent1>
        <a:srgbClr val="F0AB00"/>
      </a:accent1>
      <a:accent2>
        <a:srgbClr val="E98300"/>
      </a:accent2>
      <a:accent3>
        <a:srgbClr val="FFFFFF"/>
      </a:accent3>
      <a:accent4>
        <a:srgbClr val="525355"/>
      </a:accent4>
      <a:accent5>
        <a:srgbClr val="F6D2AA"/>
      </a:accent5>
      <a:accent6>
        <a:srgbClr val="D37600"/>
      </a:accent6>
      <a:hlink>
        <a:srgbClr val="FADD80"/>
      </a:hlink>
      <a:folHlink>
        <a:srgbClr val="009AA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616365"/>
      </a:dk1>
      <a:lt1>
        <a:srgbClr val="FFFFFF"/>
      </a:lt1>
      <a:dk2>
        <a:srgbClr val="616365"/>
      </a:dk2>
      <a:lt2>
        <a:srgbClr val="DEDFE0"/>
      </a:lt2>
      <a:accent1>
        <a:srgbClr val="F0AB00"/>
      </a:accent1>
      <a:accent2>
        <a:srgbClr val="E98300"/>
      </a:accent2>
      <a:accent3>
        <a:srgbClr val="FFFFFF"/>
      </a:accent3>
      <a:accent4>
        <a:srgbClr val="525355"/>
      </a:accent4>
      <a:accent5>
        <a:srgbClr val="F6D2AA"/>
      </a:accent5>
      <a:accent6>
        <a:srgbClr val="D37600"/>
      </a:accent6>
      <a:hlink>
        <a:srgbClr val="FADD80"/>
      </a:hlink>
      <a:folHlink>
        <a:srgbClr val="009AA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9F9833D4C6D3D4E9455BA4A6DEA868D" ma:contentTypeVersion="1" ma:contentTypeDescription="Luo uusi asiakirja." ma:contentTypeScope="" ma:versionID="8b11c2e49929ab2fa9207fa4f1984b60">
  <xsd:schema xmlns:xsd="http://www.w3.org/2001/XMLSchema" xmlns:xs="http://www.w3.org/2001/XMLSchema" xmlns:p="http://schemas.microsoft.com/office/2006/metadata/properties" xmlns:ns1="http://schemas.microsoft.com/sharepoint/v3" xmlns:ns2="a0c7317f-dcb9-485d-84da-bf6fec3725ca" targetNamespace="http://schemas.microsoft.com/office/2006/metadata/properties" ma:root="true" ma:fieldsID="3d5810f1b070a81138a65c2d94969037" ns1:_="" ns2:_="">
    <xsd:import namespace="http://schemas.microsoft.com/sharepoint/v3"/>
    <xsd:import namespace="a0c7317f-dcb9-485d-84da-bf6fec3725c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hidden="true" ma:internalName="PublishingStartDate">
      <xsd:simpleType>
        <xsd:restriction base="dms:Unknown"/>
      </xsd:simpleType>
    </xsd:element>
    <xsd:element name="PublishingExpirationDate" ma:index="12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7317f-dcb9-485d-84da-bf6fec3725c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ysyvä tunniste" ma:description="Tunniste säilytetään lisättäessä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a0c7317f-dcb9-485d-84da-bf6fec3725ca">Z3KAZQXCTMCE-4247-108</_dlc_DocId>
    <_dlc_DocIdUrl xmlns="a0c7317f-dcb9-485d-84da-bf6fec3725ca">
      <Url>https://sisalto.eduskunta.fi/FI/naineduskuntatoimii/julkaisut/aineistot/_layouts/15/DocIdRedir.aspx?ID=Z3KAZQXCTMCE-4247-108</Url>
      <Description>Z3KAZQXCTMCE-4247-108</Description>
    </_dlc_DocIdUrl>
  </documentManagement>
</p:properties>
</file>

<file path=customXml/itemProps1.xml><?xml version="1.0" encoding="utf-8"?>
<ds:datastoreItem xmlns:ds="http://schemas.openxmlformats.org/officeDocument/2006/customXml" ds:itemID="{C07B4031-D5BE-4BDB-97C4-FAE30C9EFD45}"/>
</file>

<file path=customXml/itemProps2.xml><?xml version="1.0" encoding="utf-8"?>
<ds:datastoreItem xmlns:ds="http://schemas.openxmlformats.org/officeDocument/2006/customXml" ds:itemID="{175ED40D-CCCA-4731-B6C9-2149F6EBD945}"/>
</file>

<file path=customXml/itemProps3.xml><?xml version="1.0" encoding="utf-8"?>
<ds:datastoreItem xmlns:ds="http://schemas.openxmlformats.org/officeDocument/2006/customXml" ds:itemID="{75BAF618-06E1-4D33-9E8B-CB7EA09E19BE}"/>
</file>

<file path=customXml/itemProps4.xml><?xml version="1.0" encoding="utf-8"?>
<ds:datastoreItem xmlns:ds="http://schemas.openxmlformats.org/officeDocument/2006/customXml" ds:itemID="{C951A1BC-121E-4475-82FC-C61A6F83FCE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4577</TotalTime>
  <Words>469</Words>
  <Application>Microsoft Office PowerPoint</Application>
  <PresentationFormat>Näytössä katseltava diaesitys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Sosiaali- ja Terveysministeriö - FI</vt:lpstr>
      <vt:lpstr>Kansalaisaloite työeläkeindeksin palauttamisesta palkkatasoindeksiksi</vt:lpstr>
      <vt:lpstr>  Työeläke perustuu työskentelyajan ansioihin</vt:lpstr>
      <vt:lpstr>Eläketurvaa täydentää kansaneläke</vt:lpstr>
      <vt:lpstr>Takuueläke turvaa Suomessa asuvalle vähimmäiseläkkeen</vt:lpstr>
      <vt:lpstr>PowerPoint-esitys</vt:lpstr>
      <vt:lpstr>Indeksitarkistuksilla säilytetään eläkkeen ostovoima</vt:lpstr>
      <vt:lpstr>Työeläkevakuutusmaksun kehitys</vt:lpstr>
      <vt:lpstr>Vuoden 2017 työeläkeuudistus</vt:lpstr>
      <vt:lpstr>PowerPoint-esitys</vt:lpstr>
      <vt:lpstr>Työssä olevien sukupolvien eläkemaksuilla rahoitetaan suurelta osin eläkkeellä olevien eläkkeet</vt:lpstr>
      <vt:lpstr>Työeläkkeiden rahavirrat vuonna 2015</vt:lpstr>
      <vt:lpstr>Työeläkeindeksityöryhmän työ</vt:lpstr>
      <vt:lpstr>Työeläkeindeksityöryhmän johtopäätökset</vt:lpstr>
      <vt:lpstr>Käsiteltävä aloite</vt:lpstr>
    </vt:vector>
  </TitlesOfParts>
  <Manager>DesignConcept</Manager>
  <Company>grow.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Sosiaali- ja Terveysministeriö</dc:title>
  <dc:creator>mika kontio / grow.</dc:creator>
  <cp:lastModifiedBy>stmhbac</cp:lastModifiedBy>
  <cp:revision>285</cp:revision>
  <cp:lastPrinted>2017-02-14T10:49:55Z</cp:lastPrinted>
  <dcterms:created xsi:type="dcterms:W3CDTF">2008-01-16T14:10:27Z</dcterms:created>
  <dcterms:modified xsi:type="dcterms:W3CDTF">2017-02-14T14:41:49Z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webKey">
    <vt:lpwstr>bbeedee76f9234634283b1ab5151a7ef#stmpsdok.vnv.fi!/TWeb/toaxfront!8443!-1</vt:lpwstr>
  </property>
  <property fmtid="{D5CDD505-2E9C-101B-9397-08002B2CF9AE}" pid="4" name="_NewReviewCycle">
    <vt:lpwstr/>
  </property>
  <property fmtid="{D5CDD505-2E9C-101B-9397-08002B2CF9AE}" pid="5" name="ContentTypeId">
    <vt:lpwstr>0x01010029F9833D4C6D3D4E9455BA4A6DEA868D</vt:lpwstr>
  </property>
  <property fmtid="{D5CDD505-2E9C-101B-9397-08002B2CF9AE}" pid="6" name="_dlc_DocIdItemGuid">
    <vt:lpwstr>28d1b27b-3a80-4a39-8e78-7be28aaa2648</vt:lpwstr>
  </property>
</Properties>
</file>