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notesSlides/notesSlide3.xml" ContentType="application/vnd.openxmlformats-officedocument.presentationml.notesSlide+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28.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22.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70.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69.xml" ContentType="application/vnd.openxmlformats-officedocument.presentationml.slideLayout+xml"/>
  <Override PartName="/ppt/slideLayouts/slideLayout21.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24.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23.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27.xml" ContentType="application/vnd.openxmlformats-officedocument.presentationml.slideLayout+xml"/>
  <Override PartName="/ppt/slideLayouts/slideLayout71.xml" ContentType="application/vnd.openxmlformats-officedocument.presentationml.slideLayout+xml"/>
  <Override PartName="/ppt/slideLayouts/slideLayout73.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7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12.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15.xml" ContentType="application/vnd.openxmlformats-officedocument.presentationml.slideLayout+xml"/>
  <Override PartName="/ppt/slideLayouts/slideLayout93.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5.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4.xml" ContentType="application/vnd.openxmlformats-officedocument.presentationml.slideLayout+xml"/>
  <Override PartName="/ppt/slideLayouts/slideLayout89.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5.xml" ContentType="application/vnd.openxmlformats-officedocument.theme+xml"/>
  <Override PartName="/ppt/theme/theme11.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22" r:id="rId2"/>
    <p:sldMasterId id="2147483748" r:id="rId3"/>
    <p:sldMasterId id="2147483735" r:id="rId4"/>
    <p:sldMasterId id="2147483710" r:id="rId5"/>
    <p:sldMasterId id="2147483672" r:id="rId6"/>
    <p:sldMasterId id="2147483697" r:id="rId7"/>
    <p:sldMasterId id="2147483685" r:id="rId8"/>
    <p:sldMasterId id="2147483660" r:id="rId9"/>
  </p:sldMasterIdLst>
  <p:notesMasterIdLst>
    <p:notesMasterId r:id="rId22"/>
  </p:notesMasterIdLst>
  <p:handoutMasterIdLst>
    <p:handoutMasterId r:id="rId23"/>
  </p:handoutMasterIdLst>
  <p:sldIdLst>
    <p:sldId id="370" r:id="rId10"/>
    <p:sldId id="272" r:id="rId11"/>
    <p:sldId id="383" r:id="rId12"/>
    <p:sldId id="385" r:id="rId13"/>
    <p:sldId id="391" r:id="rId14"/>
    <p:sldId id="379" r:id="rId15"/>
    <p:sldId id="381" r:id="rId16"/>
    <p:sldId id="390" r:id="rId17"/>
    <p:sldId id="392" r:id="rId18"/>
    <p:sldId id="388" r:id="rId19"/>
    <p:sldId id="389" r:id="rId20"/>
    <p:sldId id="393" r:id="rId21"/>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433" autoAdjust="0"/>
  </p:normalViewPr>
  <p:slideViewPr>
    <p:cSldViewPr snapToGrid="0">
      <p:cViewPr varScale="1">
        <p:scale>
          <a:sx n="111" d="100"/>
          <a:sy n="111" d="100"/>
        </p:scale>
        <p:origin x="1614"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customXml" Target="../customXml/item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DBE3B8-216F-4C29-8241-B2159848BDAB}" type="datetimeFigureOut">
              <a:rPr lang="fi-FI" smtClean="0"/>
              <a:t>15.5.2020</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AC0D39-5EF2-4429-9063-51F2EDA72070}" type="slidenum">
              <a:rPr lang="fi-FI" smtClean="0"/>
              <a:t>‹#›</a:t>
            </a:fld>
            <a:endParaRPr lang="fi-FI"/>
          </a:p>
        </p:txBody>
      </p:sp>
    </p:spTree>
    <p:extLst>
      <p:ext uri="{BB962C8B-B14F-4D97-AF65-F5344CB8AC3E}">
        <p14:creationId xmlns:p14="http://schemas.microsoft.com/office/powerpoint/2010/main" val="330046074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B8C1D-A194-4E49-9EBB-3FDA484D5309}" type="datetimeFigureOut">
              <a:rPr lang="fi-FI" smtClean="0"/>
              <a:t>15.5.2020</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5A3A7-0B68-428F-AE93-EE49B5E08B80}" type="slidenum">
              <a:rPr lang="fi-FI" smtClean="0"/>
              <a:t>‹#›</a:t>
            </a:fld>
            <a:endParaRPr lang="fi-FI"/>
          </a:p>
        </p:txBody>
      </p:sp>
    </p:spTree>
    <p:extLst>
      <p:ext uri="{BB962C8B-B14F-4D97-AF65-F5344CB8AC3E}">
        <p14:creationId xmlns:p14="http://schemas.microsoft.com/office/powerpoint/2010/main" val="133631032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371600" y="1143000"/>
            <a:ext cx="4114800" cy="3086100"/>
          </a:xfrm>
        </p:spPr>
      </p:sp>
      <p:sp>
        <p:nvSpPr>
          <p:cNvPr id="3" name="Huomautusten paikkamerkki 2"/>
          <p:cNvSpPr>
            <a:spLocks noGrp="1"/>
          </p:cNvSpPr>
          <p:nvPr>
            <p:ph type="body" idx="1"/>
          </p:nvPr>
        </p:nvSpPr>
        <p:spPr/>
        <p:txBody>
          <a:bodyPr/>
          <a:lstStyle/>
          <a:p>
            <a:endParaRPr lang="fi-FI"/>
          </a:p>
        </p:txBody>
      </p:sp>
      <p:sp>
        <p:nvSpPr>
          <p:cNvPr id="4" name="Ylätunnisteen paikkamerkki 3"/>
          <p:cNvSpPr>
            <a:spLocks noGrp="1"/>
          </p:cNvSpPr>
          <p:nvPr>
            <p:ph type="hdr" sz="quarter" idx="10"/>
          </p:nvPr>
        </p:nvSpPr>
        <p:spPr/>
        <p:txBody>
          <a:bodyPr/>
          <a:lstStyle/>
          <a:p>
            <a:endParaRPr lang="fi-FI"/>
          </a:p>
        </p:txBody>
      </p:sp>
      <p:sp>
        <p:nvSpPr>
          <p:cNvPr id="5" name="Dian numeron paikkamerkki 4"/>
          <p:cNvSpPr>
            <a:spLocks noGrp="1"/>
          </p:cNvSpPr>
          <p:nvPr>
            <p:ph type="sldNum" sz="quarter" idx="11"/>
          </p:nvPr>
        </p:nvSpPr>
        <p:spPr/>
        <p:txBody>
          <a:bodyPr/>
          <a:lstStyle/>
          <a:p>
            <a:fld id="{31A5A3A7-0B68-428F-AE93-EE49B5E08B80}" type="slidenum">
              <a:rPr lang="fi-FI" smtClean="0"/>
              <a:t>1</a:t>
            </a:fld>
            <a:endParaRPr lang="fi-FI"/>
          </a:p>
        </p:txBody>
      </p:sp>
    </p:spTree>
    <p:extLst>
      <p:ext uri="{BB962C8B-B14F-4D97-AF65-F5344CB8AC3E}">
        <p14:creationId xmlns:p14="http://schemas.microsoft.com/office/powerpoint/2010/main" val="361108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smtClean="0"/>
          </a:p>
        </p:txBody>
      </p:sp>
      <p:sp>
        <p:nvSpPr>
          <p:cNvPr id="45060" name="Dian numeron paikkamerkki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7B672CD-DE53-47FC-A0EB-180F4537127E}" type="slidenum">
              <a:rPr lang="fi-FI" smtClean="0"/>
              <a:pPr>
                <a:defRPr/>
              </a:pPr>
              <a:t>6</a:t>
            </a:fld>
            <a:endParaRPr lang="fi-FI" smtClean="0"/>
          </a:p>
        </p:txBody>
      </p:sp>
    </p:spTree>
    <p:extLst>
      <p:ext uri="{BB962C8B-B14F-4D97-AF65-F5344CB8AC3E}">
        <p14:creationId xmlns:p14="http://schemas.microsoft.com/office/powerpoint/2010/main" val="130920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smtClean="0"/>
          </a:p>
        </p:txBody>
      </p:sp>
      <p:sp>
        <p:nvSpPr>
          <p:cNvPr id="45060" name="Dian numeron paikkamerkki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93C0F57-3E5D-4EC3-8C5A-03C654A100F6}" type="slidenum">
              <a:rPr lang="fi-FI" smtClean="0"/>
              <a:pPr>
                <a:defRPr/>
              </a:pPr>
              <a:t>10</a:t>
            </a:fld>
            <a:endParaRPr lang="fi-FI" smtClean="0"/>
          </a:p>
        </p:txBody>
      </p:sp>
    </p:spTree>
    <p:extLst>
      <p:ext uri="{BB962C8B-B14F-4D97-AF65-F5344CB8AC3E}">
        <p14:creationId xmlns:p14="http://schemas.microsoft.com/office/powerpoint/2010/main" val="269554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smtClean="0"/>
              <a:t>Muokkaa perustyyl. napsautt.</a:t>
            </a:r>
            <a:endParaRPr lang="fi-FI"/>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4E363F8B-F7C6-461A-80D4-47F7056A7EE7}" type="slidenum">
              <a:rPr lang="fi-FI" smtClean="0"/>
              <a:t>‹#›</a:t>
            </a:fld>
            <a:endParaRPr lang="fi-FI"/>
          </a:p>
        </p:txBody>
      </p:sp>
    </p:spTree>
    <p:extLst>
      <p:ext uri="{BB962C8B-B14F-4D97-AF65-F5344CB8AC3E}">
        <p14:creationId xmlns:p14="http://schemas.microsoft.com/office/powerpoint/2010/main" val="1615460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4E363F8B-F7C6-461A-80D4-47F7056A7EE7}" type="slidenum">
              <a:rPr lang="fi-FI" smtClean="0"/>
              <a:t>‹#›</a:t>
            </a:fld>
            <a:endParaRPr lang="fi-FI"/>
          </a:p>
        </p:txBody>
      </p:sp>
    </p:spTree>
    <p:extLst>
      <p:ext uri="{BB962C8B-B14F-4D97-AF65-F5344CB8AC3E}">
        <p14:creationId xmlns:p14="http://schemas.microsoft.com/office/powerpoint/2010/main" val="334759495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7539016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41865462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24113523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759043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4E363F8B-F7C6-461A-80D4-47F7056A7EE7}" type="slidenum">
              <a:rPr lang="fi-FI" smtClean="0"/>
              <a:t>‹#›</a:t>
            </a:fld>
            <a:endParaRPr lang="fi-FI"/>
          </a:p>
        </p:txBody>
      </p:sp>
    </p:spTree>
    <p:extLst>
      <p:ext uri="{BB962C8B-B14F-4D97-AF65-F5344CB8AC3E}">
        <p14:creationId xmlns:p14="http://schemas.microsoft.com/office/powerpoint/2010/main" val="15817120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143000" y="1122363"/>
            <a:ext cx="6858000" cy="2387600"/>
          </a:xfrm>
        </p:spPr>
        <p:txBody>
          <a:bodyPr anchor="b"/>
          <a:lstStyle>
            <a:lvl1pPr algn="ctr">
              <a:defRPr sz="4500" baseline="0"/>
            </a:lvl1pPr>
          </a:lstStyle>
          <a:p>
            <a:r>
              <a:rPr lang="fi-FI" dirty="0" smtClean="0"/>
              <a:t>Esityksen väliotsikko</a:t>
            </a:r>
            <a:endParaRPr lang="fi-FI" dirty="0"/>
          </a:p>
        </p:txBody>
      </p:sp>
      <p:sp>
        <p:nvSpPr>
          <p:cNvPr id="3" name="Alaotsikko 2"/>
          <p:cNvSpPr>
            <a:spLocks noGrp="1"/>
          </p:cNvSpPr>
          <p:nvPr>
            <p:ph type="subTitle" idx="1" hasCustomPrompt="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smtClean="0"/>
              <a:t>Alaotsikko</a:t>
            </a:r>
            <a:endParaRPr lang="fi-FI" dirty="0"/>
          </a:p>
        </p:txBody>
      </p:sp>
      <p:sp>
        <p:nvSpPr>
          <p:cNvPr id="5" name="Alatunnisteen paikkamerkki 4"/>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633505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Lisää otsikko napsauttamalla</a:t>
            </a:r>
            <a:endParaRPr lang="fi-FI" dirty="0"/>
          </a:p>
        </p:txBody>
      </p:sp>
      <p:sp>
        <p:nvSpPr>
          <p:cNvPr id="3" name="Sisällön paikkamerkki 2"/>
          <p:cNvSpPr>
            <a:spLocks noGrp="1"/>
          </p:cNvSpPr>
          <p:nvPr>
            <p:ph idx="1" hasCustomPrompt="1"/>
          </p:nvPr>
        </p:nvSpPr>
        <p:spPr/>
        <p:txBody>
          <a:bodyPr/>
          <a:lstStyle>
            <a:lvl1pPr>
              <a:defRPr/>
            </a:lvl1pPr>
          </a:lstStyle>
          <a:p>
            <a:pPr lvl="0"/>
            <a:r>
              <a:rPr lang="fi-FI" dirty="0" smtClean="0"/>
              <a:t>Lisää sisältöteksti napsauttamalla</a:t>
            </a:r>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4" name="Tekstiruutu 3"/>
          <p:cNvSpPr txBox="1"/>
          <p:nvPr userDrawn="1"/>
        </p:nvSpPr>
        <p:spPr>
          <a:xfrm>
            <a:off x="7905070" y="6356350"/>
            <a:ext cx="610280" cy="230832"/>
          </a:xfrm>
          <a:prstGeom prst="rect">
            <a:avLst/>
          </a:prstGeom>
          <a:noFill/>
        </p:spPr>
        <p:txBody>
          <a:bodyPr wrap="square" rtlCol="0">
            <a:spAutoFit/>
          </a:bodyPr>
          <a:lstStyle/>
          <a:p>
            <a:fld id="{3501438F-76BB-464C-A127-D272D3503D10}" type="slidenum">
              <a:rPr lang="fi-FI" sz="900" smtClean="0">
                <a:solidFill>
                  <a:srgbClr val="0095AB"/>
                </a:solidFill>
              </a:rPr>
              <a:t>‹#›</a:t>
            </a:fld>
            <a:endParaRPr lang="fi-FI" sz="900" dirty="0">
              <a:solidFill>
                <a:srgbClr val="0095AB"/>
              </a:solidFill>
            </a:endParaRPr>
          </a:p>
        </p:txBody>
      </p:sp>
      <p:sp>
        <p:nvSpPr>
          <p:cNvPr id="6" name="Dian numeron paikkamerkki 5"/>
          <p:cNvSpPr>
            <a:spLocks noGrp="1"/>
          </p:cNvSpPr>
          <p:nvPr>
            <p:ph type="sldNum" sz="quarter" idx="12"/>
          </p:nvPr>
        </p:nvSpPr>
        <p:spPr/>
        <p:txBody>
          <a:bodyPr/>
          <a:lstStyle/>
          <a:p>
            <a:fld id="{39E11925-E288-46F5-B1FE-26AF54984E54}" type="slidenum">
              <a:rPr lang="fi-FI" smtClean="0"/>
              <a:pPr/>
              <a:t>‹#›</a:t>
            </a:fld>
            <a:endParaRPr lang="fi-FI" dirty="0"/>
          </a:p>
        </p:txBody>
      </p:sp>
    </p:spTree>
    <p:extLst>
      <p:ext uri="{BB962C8B-B14F-4D97-AF65-F5344CB8AC3E}">
        <p14:creationId xmlns:p14="http://schemas.microsoft.com/office/powerpoint/2010/main" val="37223248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Päivämäärän paikkamerkki 2"/>
          <p:cNvSpPr>
            <a:spLocks noGrp="1"/>
          </p:cNvSpPr>
          <p:nvPr>
            <p:ph type="dt" sz="half" idx="10"/>
          </p:nvPr>
        </p:nvSpPr>
        <p:spPr>
          <a:xfrm>
            <a:off x="628650" y="6356351"/>
            <a:ext cx="2057400" cy="365125"/>
          </a:xfrm>
          <a:prstGeom prst="rect">
            <a:avLst/>
          </a:prstGeom>
        </p:spPr>
        <p:txBody>
          <a:bodyPr/>
          <a:lstStyle/>
          <a:p>
            <a:endParaRPr lang="fi-FI" dirty="0"/>
          </a:p>
        </p:txBody>
      </p:sp>
      <p:sp>
        <p:nvSpPr>
          <p:cNvPr id="4" name="Alatunnisteen paikkamerkki 3"/>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7644464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smtClean="0"/>
              <a:t>Muokkaa perustyyl. napsautt.</a:t>
            </a:r>
            <a:endParaRPr lang="fi-FI"/>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smtClean="0"/>
              <a:t>Muokkaa tekstin perustyylejä napsauttamalla</a:t>
            </a:r>
          </a:p>
        </p:txBody>
      </p:sp>
      <p:sp>
        <p:nvSpPr>
          <p:cNvPr id="5" name="Alatunnisteen paikkamerkki 4"/>
          <p:cNvSpPr>
            <a:spLocks noGrp="1"/>
          </p:cNvSpPr>
          <p:nvPr>
            <p:ph type="ftr" sz="quarter" idx="11"/>
          </p:nvPr>
        </p:nvSpPr>
        <p:spPr/>
        <p:txBody>
          <a:bodyPr/>
          <a:lstStyle/>
          <a:p>
            <a:endParaRPr lang="fi-FI" dirty="0"/>
          </a:p>
        </p:txBody>
      </p:sp>
      <p:sp>
        <p:nvSpPr>
          <p:cNvPr id="8"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0095AB"/>
                </a:solidFill>
              </a:defRPr>
            </a:lvl1pPr>
          </a:lstStyle>
          <a:p>
            <a:endParaRPr lang="fi-FI" dirty="0"/>
          </a:p>
        </p:txBody>
      </p:sp>
    </p:spTree>
    <p:extLst>
      <p:ext uri="{BB962C8B-B14F-4D97-AF65-F5344CB8AC3E}">
        <p14:creationId xmlns:p14="http://schemas.microsoft.com/office/powerpoint/2010/main" val="41551800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286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291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11"/>
          </p:nvPr>
        </p:nvSpPr>
        <p:spPr/>
        <p:txBody>
          <a:bodyPr/>
          <a:lstStyle/>
          <a:p>
            <a:endParaRPr lang="fi-FI" dirty="0"/>
          </a:p>
        </p:txBody>
      </p:sp>
      <p:sp>
        <p:nvSpPr>
          <p:cNvPr id="8" name="Päivämäärän paikkamerkki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rgbClr val="0095AB"/>
                </a:solidFill>
              </a:defRPr>
            </a:lvl1pPr>
          </a:lstStyle>
          <a:p>
            <a:endParaRPr lang="fi-FI" dirty="0"/>
          </a:p>
        </p:txBody>
      </p:sp>
    </p:spTree>
    <p:extLst>
      <p:ext uri="{BB962C8B-B14F-4D97-AF65-F5344CB8AC3E}">
        <p14:creationId xmlns:p14="http://schemas.microsoft.com/office/powerpoint/2010/main" val="1017831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Päivämäärän paikkamerkki 2"/>
          <p:cNvSpPr>
            <a:spLocks noGrp="1"/>
          </p:cNvSpPr>
          <p:nvPr>
            <p:ph type="dt" sz="half" idx="10"/>
          </p:nvPr>
        </p:nvSpPr>
        <p:spPr>
          <a:xfrm>
            <a:off x="628650" y="6356351"/>
            <a:ext cx="2057400" cy="365125"/>
          </a:xfrm>
          <a:prstGeom prst="rect">
            <a:avLst/>
          </a:prstGeom>
        </p:spPr>
        <p:txBody>
          <a:bodyPr/>
          <a:lstStyle/>
          <a:p>
            <a:endParaRPr lang="fi-FI" dirty="0"/>
          </a:p>
        </p:txBody>
      </p:sp>
      <p:sp>
        <p:nvSpPr>
          <p:cNvPr id="4" name="Alatunnisteen paikkamerkki 3"/>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5550105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a:xfrm>
            <a:off x="628650" y="6356351"/>
            <a:ext cx="2057400" cy="365125"/>
          </a:xfrm>
          <a:prstGeom prst="rect">
            <a:avLst/>
          </a:prstGeom>
        </p:spPr>
        <p:txBody>
          <a:bodyPr/>
          <a:lstStyle/>
          <a:p>
            <a:endParaRPr lang="fi-FI"/>
          </a:p>
        </p:txBody>
      </p:sp>
      <p:sp>
        <p:nvSpPr>
          <p:cNvPr id="8" name="Alatunnisteen paikkamerkki 7"/>
          <p:cNvSpPr>
            <a:spLocks noGrp="1"/>
          </p:cNvSpPr>
          <p:nvPr>
            <p:ph type="ftr" sz="quarter" idx="11"/>
          </p:nvPr>
        </p:nvSpPr>
        <p:spPr/>
        <p:txBody>
          <a:bodyPr/>
          <a:lstStyle/>
          <a:p>
            <a:endParaRPr lang="fi-FI" dirty="0"/>
          </a:p>
        </p:txBody>
      </p:sp>
      <p:sp>
        <p:nvSpPr>
          <p:cNvPr id="9" name="Dian numeron paikkamerkki 8"/>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t>‹#›</a:t>
            </a:fld>
            <a:endParaRPr lang="fi-FI"/>
          </a:p>
        </p:txBody>
      </p:sp>
    </p:spTree>
    <p:extLst>
      <p:ext uri="{BB962C8B-B14F-4D97-AF65-F5344CB8AC3E}">
        <p14:creationId xmlns:p14="http://schemas.microsoft.com/office/powerpoint/2010/main" val="3794661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a:xfrm>
            <a:off x="628650" y="6356351"/>
            <a:ext cx="2057400" cy="365125"/>
          </a:xfrm>
          <a:prstGeom prst="rect">
            <a:avLst/>
          </a:prstGeom>
        </p:spPr>
        <p:txBody>
          <a:bodyPr/>
          <a:lstStyle/>
          <a:p>
            <a:endParaRPr lang="fi-FI"/>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t>‹#›</a:t>
            </a:fld>
            <a:endParaRPr lang="fi-FI"/>
          </a:p>
        </p:txBody>
      </p:sp>
    </p:spTree>
    <p:extLst>
      <p:ext uri="{BB962C8B-B14F-4D97-AF65-F5344CB8AC3E}">
        <p14:creationId xmlns:p14="http://schemas.microsoft.com/office/powerpoint/2010/main" val="332198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4E363F8B-F7C6-461A-80D4-47F7056A7EE7}" type="slidenum">
              <a:rPr lang="fi-FI" smtClean="0"/>
              <a:t>‹#›</a:t>
            </a:fld>
            <a:endParaRPr lang="fi-FI"/>
          </a:p>
        </p:txBody>
      </p:sp>
    </p:spTree>
    <p:extLst>
      <p:ext uri="{BB962C8B-B14F-4D97-AF65-F5344CB8AC3E}">
        <p14:creationId xmlns:p14="http://schemas.microsoft.com/office/powerpoint/2010/main" val="35730791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628650" y="6356351"/>
            <a:ext cx="2057400" cy="365125"/>
          </a:xfrm>
          <a:prstGeom prst="rect">
            <a:avLst/>
          </a:prstGeom>
        </p:spPr>
        <p:txBody>
          <a:bodyPr/>
          <a:lstStyle/>
          <a:p>
            <a:endParaRPr lang="fi-FI" dirty="0"/>
          </a:p>
        </p:txBody>
      </p:sp>
      <p:sp>
        <p:nvSpPr>
          <p:cNvPr id="3" name="Alatunnisteen paikkamerkki 2"/>
          <p:cNvSpPr>
            <a:spLocks noGrp="1"/>
          </p:cNvSpPr>
          <p:nvPr>
            <p:ph type="ftr" sz="quarter" idx="11"/>
          </p:nvPr>
        </p:nvSpPr>
        <p:spPr/>
        <p:txBody>
          <a:bodyPr/>
          <a:lstStyle/>
          <a:p>
            <a:endParaRPr lang="fi-FI" dirty="0"/>
          </a:p>
        </p:txBody>
      </p:sp>
      <p:sp>
        <p:nvSpPr>
          <p:cNvPr id="4" name="Dian numeron paikkamerkki 3"/>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t>‹#›</a:t>
            </a:fld>
            <a:endParaRPr lang="fi-FI"/>
          </a:p>
        </p:txBody>
      </p:sp>
    </p:spTree>
    <p:extLst>
      <p:ext uri="{BB962C8B-B14F-4D97-AF65-F5344CB8AC3E}">
        <p14:creationId xmlns:p14="http://schemas.microsoft.com/office/powerpoint/2010/main" val="3338726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a:xfrm>
            <a:off x="628650" y="6356351"/>
            <a:ext cx="2057400" cy="365125"/>
          </a:xfrm>
          <a:prstGeom prst="rect">
            <a:avLst/>
          </a:prstGeom>
        </p:spPr>
        <p:txBody>
          <a:bodyPr/>
          <a:lstStyle/>
          <a:p>
            <a:endParaRPr lang="fi-FI"/>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t>‹#›</a:t>
            </a:fld>
            <a:endParaRPr lang="fi-FI"/>
          </a:p>
        </p:txBody>
      </p:sp>
    </p:spTree>
    <p:extLst>
      <p:ext uri="{BB962C8B-B14F-4D97-AF65-F5344CB8AC3E}">
        <p14:creationId xmlns:p14="http://schemas.microsoft.com/office/powerpoint/2010/main" val="2602004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a:xfrm>
            <a:off x="628650" y="6356351"/>
            <a:ext cx="2057400" cy="365125"/>
          </a:xfrm>
          <a:prstGeom prst="rect">
            <a:avLst/>
          </a:prstGeom>
        </p:spPr>
        <p:txBody>
          <a:bodyPr/>
          <a:lstStyle/>
          <a:p>
            <a:endParaRPr lang="fi-FI"/>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t>‹#›</a:t>
            </a:fld>
            <a:endParaRPr lang="fi-FI"/>
          </a:p>
        </p:txBody>
      </p:sp>
    </p:spTree>
    <p:extLst>
      <p:ext uri="{BB962C8B-B14F-4D97-AF65-F5344CB8AC3E}">
        <p14:creationId xmlns:p14="http://schemas.microsoft.com/office/powerpoint/2010/main" val="3598601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628650" y="6356351"/>
            <a:ext cx="2057400" cy="365125"/>
          </a:xfrm>
          <a:prstGeom prst="rect">
            <a:avLst/>
          </a:prstGeom>
        </p:spPr>
        <p:txBody>
          <a:bodyPr/>
          <a:lstStyle/>
          <a:p>
            <a:endParaRPr lang="fi-FI"/>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t>‹#›</a:t>
            </a:fld>
            <a:endParaRPr lang="fi-FI"/>
          </a:p>
        </p:txBody>
      </p:sp>
    </p:spTree>
    <p:extLst>
      <p:ext uri="{BB962C8B-B14F-4D97-AF65-F5344CB8AC3E}">
        <p14:creationId xmlns:p14="http://schemas.microsoft.com/office/powerpoint/2010/main" val="1502664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628650" y="6356351"/>
            <a:ext cx="2057400" cy="365125"/>
          </a:xfrm>
          <a:prstGeom prst="rect">
            <a:avLst/>
          </a:prstGeom>
        </p:spPr>
        <p:txBody>
          <a:bodyPr/>
          <a:lstStyle/>
          <a:p>
            <a:endParaRPr lang="fi-FI"/>
          </a:p>
        </p:txBody>
      </p:sp>
      <p:sp>
        <p:nvSpPr>
          <p:cNvPr id="5" name="Alatunnisteen paikkamerkki 4"/>
          <p:cNvSpPr>
            <a:spLocks noGrp="1"/>
          </p:cNvSpPr>
          <p:nvPr>
            <p:ph type="ftr" sz="quarter" idx="11"/>
          </p:nvPr>
        </p:nvSpPr>
        <p:spPr/>
        <p:txBody>
          <a:bodyPr/>
          <a:lstStyle/>
          <a:p>
            <a:endParaRPr lang="fi-FI" dirty="0" smtClean="0"/>
          </a:p>
        </p:txBody>
      </p:sp>
      <p:sp>
        <p:nvSpPr>
          <p:cNvPr id="6" name="Dian numeron paikkamerkki 5"/>
          <p:cNvSpPr>
            <a:spLocks noGrp="1"/>
          </p:cNvSpPr>
          <p:nvPr>
            <p:ph type="sldNum" sz="quarter" idx="12"/>
          </p:nvPr>
        </p:nvSpPr>
        <p:spPr>
          <a:xfrm>
            <a:off x="6457950" y="6356351"/>
            <a:ext cx="2057400" cy="365125"/>
          </a:xfrm>
          <a:prstGeom prst="rect">
            <a:avLst/>
          </a:prstGeom>
        </p:spPr>
        <p:txBody>
          <a:bodyPr/>
          <a:lstStyle/>
          <a:p>
            <a:fld id="{E29C470B-8CC7-4C03-95B5-182FB3F16CA0}" type="slidenum">
              <a:rPr lang="fi-FI" smtClean="0"/>
              <a:t>‹#›</a:t>
            </a:fld>
            <a:endParaRPr lang="fi-FI"/>
          </a:p>
        </p:txBody>
      </p:sp>
    </p:spTree>
    <p:extLst>
      <p:ext uri="{BB962C8B-B14F-4D97-AF65-F5344CB8AC3E}">
        <p14:creationId xmlns:p14="http://schemas.microsoft.com/office/powerpoint/2010/main" val="3542525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AE2412A4-F684-47BF-9DEE-C955989D8E52}" type="datetimeFigureOut">
              <a:rPr lang="fi-FI" smtClean="0"/>
              <a:t>15.5.2020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700963E-2661-4166-89D0-C902FACB606A}" type="slidenum">
              <a:rPr lang="fi-FI" smtClean="0"/>
              <a:t>‹#›</a:t>
            </a:fld>
            <a:endParaRPr lang="fi-FI"/>
          </a:p>
        </p:txBody>
      </p:sp>
    </p:spTree>
    <p:extLst>
      <p:ext uri="{BB962C8B-B14F-4D97-AF65-F5344CB8AC3E}">
        <p14:creationId xmlns:p14="http://schemas.microsoft.com/office/powerpoint/2010/main" val="3910190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AE2412A4-F684-47BF-9DEE-C955989D8E52}" type="datetimeFigureOut">
              <a:rPr lang="fi-FI" smtClean="0"/>
              <a:t>15.5.2020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700963E-2661-4166-89D0-C902FACB606A}" type="slidenum">
              <a:rPr lang="fi-FI" smtClean="0"/>
              <a:t>‹#›</a:t>
            </a:fld>
            <a:endParaRPr lang="fi-FI"/>
          </a:p>
        </p:txBody>
      </p:sp>
    </p:spTree>
    <p:extLst>
      <p:ext uri="{BB962C8B-B14F-4D97-AF65-F5344CB8AC3E}">
        <p14:creationId xmlns:p14="http://schemas.microsoft.com/office/powerpoint/2010/main" val="1726309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AE2412A4-F684-47BF-9DEE-C955989D8E52}" type="datetimeFigureOut">
              <a:rPr lang="fi-FI" smtClean="0"/>
              <a:t>15.5.2020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700963E-2661-4166-89D0-C902FACB606A}" type="slidenum">
              <a:rPr lang="fi-FI" smtClean="0"/>
              <a:t>‹#›</a:t>
            </a:fld>
            <a:endParaRPr lang="fi-FI"/>
          </a:p>
        </p:txBody>
      </p:sp>
    </p:spTree>
    <p:extLst>
      <p:ext uri="{BB962C8B-B14F-4D97-AF65-F5344CB8AC3E}">
        <p14:creationId xmlns:p14="http://schemas.microsoft.com/office/powerpoint/2010/main" val="3480732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AE2412A4-F684-47BF-9DEE-C955989D8E52}" type="datetimeFigureOut">
              <a:rPr lang="fi-FI" smtClean="0"/>
              <a:t>15.5.2020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700963E-2661-4166-89D0-C902FACB606A}" type="slidenum">
              <a:rPr lang="fi-FI" smtClean="0"/>
              <a:t>‹#›</a:t>
            </a:fld>
            <a:endParaRPr lang="fi-FI"/>
          </a:p>
        </p:txBody>
      </p:sp>
    </p:spTree>
    <p:extLst>
      <p:ext uri="{BB962C8B-B14F-4D97-AF65-F5344CB8AC3E}">
        <p14:creationId xmlns:p14="http://schemas.microsoft.com/office/powerpoint/2010/main" val="3409640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AE2412A4-F684-47BF-9DEE-C955989D8E52}" type="datetimeFigureOut">
              <a:rPr lang="fi-FI" smtClean="0"/>
              <a:t>15.5.2020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700963E-2661-4166-89D0-C902FACB606A}" type="slidenum">
              <a:rPr lang="fi-FI" smtClean="0"/>
              <a:t>‹#›</a:t>
            </a:fld>
            <a:endParaRPr lang="fi-FI"/>
          </a:p>
        </p:txBody>
      </p:sp>
    </p:spTree>
    <p:extLst>
      <p:ext uri="{BB962C8B-B14F-4D97-AF65-F5344CB8AC3E}">
        <p14:creationId xmlns:p14="http://schemas.microsoft.com/office/powerpoint/2010/main" val="291594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smtClean="0"/>
              <a:t>Muokkaa perustyyl. napsautt.</a:t>
            </a:r>
            <a:endParaRPr lang="fi-FI"/>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4E363F8B-F7C6-461A-80D4-47F7056A7EE7}" type="slidenum">
              <a:rPr lang="fi-FI" smtClean="0"/>
              <a:t>‹#›</a:t>
            </a:fld>
            <a:endParaRPr lang="fi-FI"/>
          </a:p>
        </p:txBody>
      </p:sp>
    </p:spTree>
    <p:extLst>
      <p:ext uri="{BB962C8B-B14F-4D97-AF65-F5344CB8AC3E}">
        <p14:creationId xmlns:p14="http://schemas.microsoft.com/office/powerpoint/2010/main" val="233117218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AE2412A4-F684-47BF-9DEE-C955989D8E52}" type="datetimeFigureOut">
              <a:rPr lang="fi-FI" smtClean="0"/>
              <a:t>15.5.2020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700963E-2661-4166-89D0-C902FACB606A}" type="slidenum">
              <a:rPr lang="fi-FI" smtClean="0"/>
              <a:t>‹#›</a:t>
            </a:fld>
            <a:endParaRPr lang="fi-FI"/>
          </a:p>
        </p:txBody>
      </p:sp>
    </p:spTree>
    <p:extLst>
      <p:ext uri="{BB962C8B-B14F-4D97-AF65-F5344CB8AC3E}">
        <p14:creationId xmlns:p14="http://schemas.microsoft.com/office/powerpoint/2010/main" val="449370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E2412A4-F684-47BF-9DEE-C955989D8E52}" type="datetimeFigureOut">
              <a:rPr lang="fi-FI" smtClean="0"/>
              <a:t>15.5.2020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700963E-2661-4166-89D0-C902FACB606A}" type="slidenum">
              <a:rPr lang="fi-FI" smtClean="0"/>
              <a:t>‹#›</a:t>
            </a:fld>
            <a:endParaRPr lang="fi-FI"/>
          </a:p>
        </p:txBody>
      </p:sp>
    </p:spTree>
    <p:extLst>
      <p:ext uri="{BB962C8B-B14F-4D97-AF65-F5344CB8AC3E}">
        <p14:creationId xmlns:p14="http://schemas.microsoft.com/office/powerpoint/2010/main" val="1184217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AE2412A4-F684-47BF-9DEE-C955989D8E52}" type="datetimeFigureOut">
              <a:rPr lang="fi-FI" smtClean="0"/>
              <a:t>15.5.2020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700963E-2661-4166-89D0-C902FACB606A}" type="slidenum">
              <a:rPr lang="fi-FI" smtClean="0"/>
              <a:t>‹#›</a:t>
            </a:fld>
            <a:endParaRPr lang="fi-FI"/>
          </a:p>
        </p:txBody>
      </p:sp>
    </p:spTree>
    <p:extLst>
      <p:ext uri="{BB962C8B-B14F-4D97-AF65-F5344CB8AC3E}">
        <p14:creationId xmlns:p14="http://schemas.microsoft.com/office/powerpoint/2010/main" val="1156457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AE2412A4-F684-47BF-9DEE-C955989D8E52}" type="datetimeFigureOut">
              <a:rPr lang="fi-FI" smtClean="0"/>
              <a:t>15.5.2020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700963E-2661-4166-89D0-C902FACB606A}" type="slidenum">
              <a:rPr lang="fi-FI" smtClean="0"/>
              <a:t>‹#›</a:t>
            </a:fld>
            <a:endParaRPr lang="fi-FI"/>
          </a:p>
        </p:txBody>
      </p:sp>
    </p:spTree>
    <p:extLst>
      <p:ext uri="{BB962C8B-B14F-4D97-AF65-F5344CB8AC3E}">
        <p14:creationId xmlns:p14="http://schemas.microsoft.com/office/powerpoint/2010/main" val="246755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AE2412A4-F684-47BF-9DEE-C955989D8E52}" type="datetimeFigureOut">
              <a:rPr lang="fi-FI" smtClean="0"/>
              <a:t>15.5.2020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700963E-2661-4166-89D0-C902FACB606A}" type="slidenum">
              <a:rPr lang="fi-FI" smtClean="0"/>
              <a:t>‹#›</a:t>
            </a:fld>
            <a:endParaRPr lang="fi-FI"/>
          </a:p>
        </p:txBody>
      </p:sp>
    </p:spTree>
    <p:extLst>
      <p:ext uri="{BB962C8B-B14F-4D97-AF65-F5344CB8AC3E}">
        <p14:creationId xmlns:p14="http://schemas.microsoft.com/office/powerpoint/2010/main" val="2046512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AE2412A4-F684-47BF-9DEE-C955989D8E52}" type="datetimeFigureOut">
              <a:rPr lang="fi-FI" smtClean="0"/>
              <a:t>15.5.2020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700963E-2661-4166-89D0-C902FACB606A}" type="slidenum">
              <a:rPr lang="fi-FI" smtClean="0"/>
              <a:t>‹#›</a:t>
            </a:fld>
            <a:endParaRPr lang="fi-FI"/>
          </a:p>
        </p:txBody>
      </p:sp>
    </p:spTree>
    <p:extLst>
      <p:ext uri="{BB962C8B-B14F-4D97-AF65-F5344CB8AC3E}">
        <p14:creationId xmlns:p14="http://schemas.microsoft.com/office/powerpoint/2010/main" val="1060031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smtClean="0"/>
              <a:t>Muokkaa perustyyl. napsautt.</a:t>
            </a:r>
            <a:endParaRPr lang="fi-FI"/>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3974748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2960145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smtClean="0"/>
              <a:t>Muokkaa perustyyl. napsautt.</a:t>
            </a:r>
            <a:endParaRPr lang="fi-FI"/>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6955660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286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291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156531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286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291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4E363F8B-F7C6-461A-80D4-47F7056A7EE7}" type="slidenum">
              <a:rPr lang="fi-FI" smtClean="0"/>
              <a:t>‹#›</a:t>
            </a:fld>
            <a:endParaRPr lang="fi-FI"/>
          </a:p>
        </p:txBody>
      </p:sp>
    </p:spTree>
    <p:extLst>
      <p:ext uri="{BB962C8B-B14F-4D97-AF65-F5344CB8AC3E}">
        <p14:creationId xmlns:p14="http://schemas.microsoft.com/office/powerpoint/2010/main" val="336742908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r>
              <a:rPr lang="fi-FI" smtClean="0"/>
              <a:t>Katja Koe</a:t>
            </a:r>
            <a:endParaRPr lang="fi-FI"/>
          </a:p>
        </p:txBody>
      </p:sp>
      <p:sp>
        <p:nvSpPr>
          <p:cNvPr id="9" name="Dian numeron paikkamerkki 8"/>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3826660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smtClean="0"/>
              <a:t>Katja Koe</a:t>
            </a:r>
            <a:endParaRPr lang="fi-FI"/>
          </a:p>
        </p:txBody>
      </p:sp>
      <p:sp>
        <p:nvSpPr>
          <p:cNvPr id="5" name="Dian numeron paikkamerkki 4"/>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34433563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smtClean="0"/>
              <a:t>Katja Koe</a:t>
            </a:r>
            <a:endParaRPr lang="fi-FI"/>
          </a:p>
        </p:txBody>
      </p:sp>
      <p:sp>
        <p:nvSpPr>
          <p:cNvPr id="4" name="Dian numeron paikkamerkki 3"/>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1268147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2889520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3252576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33641151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82300689-E2BF-4EED-AA6A-F93A0EDB7D12}" type="slidenum">
              <a:rPr lang="fi-FI" smtClean="0"/>
              <a:t>‹#›</a:t>
            </a:fld>
            <a:endParaRPr lang="fi-FI"/>
          </a:p>
        </p:txBody>
      </p:sp>
    </p:spTree>
    <p:extLst>
      <p:ext uri="{BB962C8B-B14F-4D97-AF65-F5344CB8AC3E}">
        <p14:creationId xmlns:p14="http://schemas.microsoft.com/office/powerpoint/2010/main" val="92336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smtClean="0"/>
              <a:t>Muokkaa perustyyl. napsautt.</a:t>
            </a:r>
            <a:endParaRPr lang="fi-FI"/>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2285694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7314305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smtClean="0"/>
              <a:t>Muokkaa perustyyl. napsautt.</a:t>
            </a:r>
            <a:endParaRPr lang="fi-FI"/>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371524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r>
              <a:rPr lang="fi-FI" smtClean="0"/>
              <a:t>Katja Koe</a:t>
            </a:r>
            <a:endParaRPr lang="fi-FI"/>
          </a:p>
        </p:txBody>
      </p:sp>
      <p:sp>
        <p:nvSpPr>
          <p:cNvPr id="9" name="Dian numeron paikkamerkki 8"/>
          <p:cNvSpPr>
            <a:spLocks noGrp="1"/>
          </p:cNvSpPr>
          <p:nvPr>
            <p:ph type="sldNum" sz="quarter" idx="12"/>
          </p:nvPr>
        </p:nvSpPr>
        <p:spPr/>
        <p:txBody>
          <a:bodyPr/>
          <a:lstStyle/>
          <a:p>
            <a:fld id="{4E363F8B-F7C6-461A-80D4-47F7056A7EE7}" type="slidenum">
              <a:rPr lang="fi-FI" smtClean="0"/>
              <a:t>‹#›</a:t>
            </a:fld>
            <a:endParaRPr lang="fi-FI"/>
          </a:p>
        </p:txBody>
      </p:sp>
    </p:spTree>
    <p:extLst>
      <p:ext uri="{BB962C8B-B14F-4D97-AF65-F5344CB8AC3E}">
        <p14:creationId xmlns:p14="http://schemas.microsoft.com/office/powerpoint/2010/main" val="390247715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286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291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16123538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r>
              <a:rPr lang="fi-FI" smtClean="0"/>
              <a:t>Katja Koe</a:t>
            </a:r>
            <a:endParaRPr lang="fi-FI"/>
          </a:p>
        </p:txBody>
      </p:sp>
      <p:sp>
        <p:nvSpPr>
          <p:cNvPr id="9" name="Dian numeron paikkamerkki 8"/>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23044021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smtClean="0"/>
              <a:t>Katja Koe</a:t>
            </a:r>
            <a:endParaRPr lang="fi-FI"/>
          </a:p>
        </p:txBody>
      </p:sp>
      <p:sp>
        <p:nvSpPr>
          <p:cNvPr id="5" name="Dian numeron paikkamerkki 4"/>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2102453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smtClean="0"/>
              <a:t>Katja Koe</a:t>
            </a:r>
            <a:endParaRPr lang="fi-FI"/>
          </a:p>
        </p:txBody>
      </p:sp>
      <p:sp>
        <p:nvSpPr>
          <p:cNvPr id="4" name="Dian numeron paikkamerkki 3"/>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40677327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12627111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2893358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603330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E6A4647B-CE3B-4992-A3CB-83F1EA584B91}" type="slidenum">
              <a:rPr lang="fi-FI" smtClean="0"/>
              <a:t>‹#›</a:t>
            </a:fld>
            <a:endParaRPr lang="fi-FI"/>
          </a:p>
        </p:txBody>
      </p:sp>
    </p:spTree>
    <p:extLst>
      <p:ext uri="{BB962C8B-B14F-4D97-AF65-F5344CB8AC3E}">
        <p14:creationId xmlns:p14="http://schemas.microsoft.com/office/powerpoint/2010/main" val="4285337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143000" y="1122363"/>
            <a:ext cx="6858000" cy="2387600"/>
          </a:xfrm>
        </p:spPr>
        <p:txBody>
          <a:bodyPr anchor="b"/>
          <a:lstStyle>
            <a:lvl1pPr algn="ctr">
              <a:defRPr sz="4500"/>
            </a:lvl1pPr>
          </a:lstStyle>
          <a:p>
            <a:r>
              <a:rPr lang="fi-FI" dirty="0" smtClean="0"/>
              <a:t>Väliotsikko</a:t>
            </a:r>
            <a:endParaRPr lang="fi-FI" dirty="0"/>
          </a:p>
        </p:txBody>
      </p:sp>
      <p:sp>
        <p:nvSpPr>
          <p:cNvPr id="3" name="Alaotsikko 2"/>
          <p:cNvSpPr>
            <a:spLocks noGrp="1"/>
          </p:cNvSpPr>
          <p:nvPr>
            <p:ph type="subTitle" idx="1" hasCustomPrompt="1"/>
          </p:nvPr>
        </p:nvSpPr>
        <p:spPr>
          <a:xfrm>
            <a:off x="1143000" y="3602038"/>
            <a:ext cx="6858000" cy="1655762"/>
          </a:xfrm>
        </p:spPr>
        <p:txBody>
          <a:bodyPr/>
          <a:lstStyle>
            <a:lvl1pPr marL="0" indent="0" algn="ctr">
              <a:buNone/>
              <a:defRPr sz="1800">
                <a:solidFill>
                  <a:schemeClr val="tx1">
                    <a:lumMod val="65000"/>
                    <a:lumOff val="3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smtClean="0"/>
              <a:t>Alaotsikko</a:t>
            </a:r>
            <a:endParaRPr lang="fi-FI" dirty="0"/>
          </a:p>
        </p:txBody>
      </p:sp>
      <p:sp>
        <p:nvSpPr>
          <p:cNvPr id="4" name="Päivämäärän paikkamerkki 3"/>
          <p:cNvSpPr>
            <a:spLocks noGrp="1"/>
          </p:cNvSpPr>
          <p:nvPr>
            <p:ph type="dt" sz="half" idx="10"/>
          </p:nvPr>
        </p:nvSpPr>
        <p:spPr/>
        <p:txBody>
          <a:bodyPr/>
          <a:lstStyle/>
          <a:p>
            <a:endParaRPr lang="fi-FI" dirty="0"/>
          </a:p>
        </p:txBody>
      </p:sp>
      <p:sp>
        <p:nvSpPr>
          <p:cNvPr id="5" name="Alatunnisteen paikkamerkki 4"/>
          <p:cNvSpPr>
            <a:spLocks noGrp="1"/>
          </p:cNvSpPr>
          <p:nvPr>
            <p:ph type="ftr" sz="quarter" idx="11"/>
          </p:nvPr>
        </p:nvSpPr>
        <p:spPr>
          <a:xfrm>
            <a:off x="3028950" y="6356351"/>
            <a:ext cx="3086100" cy="365125"/>
          </a:xfrm>
          <a:prstGeom prst="rect">
            <a:avLst/>
          </a:prstGeom>
        </p:spPr>
        <p:txBody>
          <a:bodyPr/>
          <a:lstStyle>
            <a:lvl1pPr algn="ctr">
              <a:defRPr lang="fi-FI" sz="900" kern="1200" dirty="0" smtClean="0">
                <a:solidFill>
                  <a:srgbClr val="0095AB"/>
                </a:solidFill>
                <a:latin typeface="+mn-lt"/>
                <a:ea typeface="+mn-ea"/>
                <a:cs typeface="+mn-cs"/>
              </a:defRPr>
            </a:lvl1pPr>
          </a:lstStyle>
          <a:p>
            <a:r>
              <a:rPr lang="fi-FI" smtClean="0"/>
              <a:t>Katja Koe</a:t>
            </a:r>
            <a:endParaRPr lang="fi-FI" dirty="0"/>
          </a:p>
        </p:txBody>
      </p:sp>
    </p:spTree>
    <p:extLst>
      <p:ext uri="{BB962C8B-B14F-4D97-AF65-F5344CB8AC3E}">
        <p14:creationId xmlns:p14="http://schemas.microsoft.com/office/powerpoint/2010/main" val="320400679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Otsikko</a:t>
            </a:r>
            <a:endParaRPr lang="fi-FI" dirty="0"/>
          </a:p>
        </p:txBody>
      </p:sp>
      <p:sp>
        <p:nvSpPr>
          <p:cNvPr id="3" name="Sisällön paikkamerkki 2"/>
          <p:cNvSpPr>
            <a:spLocks noGrp="1"/>
          </p:cNvSpPr>
          <p:nvPr>
            <p:ph idx="1" hasCustomPrompt="1"/>
          </p:nvPr>
        </p:nvSpPr>
        <p:spPr>
          <a:xfrm>
            <a:off x="628650" y="1431928"/>
            <a:ext cx="7886700" cy="4666794"/>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stStyle>
          <a:p>
            <a:pPr lvl="0"/>
            <a:r>
              <a:rPr lang="fi-FI" dirty="0" smtClean="0"/>
              <a:t>Kirjoita sisältöteksti tähän</a:t>
            </a:r>
          </a:p>
          <a:p>
            <a:pPr lvl="1"/>
            <a:r>
              <a:rPr lang="fi-FI" dirty="0" smtClean="0"/>
              <a:t>Toinen taso</a:t>
            </a:r>
          </a:p>
        </p:txBody>
      </p:sp>
      <p:sp>
        <p:nvSpPr>
          <p:cNvPr id="4" name="Päivämäärän paikkamerkki 3"/>
          <p:cNvSpPr>
            <a:spLocks noGrp="1"/>
          </p:cNvSpPr>
          <p:nvPr>
            <p:ph type="dt" sz="half" idx="10"/>
          </p:nvPr>
        </p:nvSpPr>
        <p:spPr/>
        <p:txBody>
          <a:bodyPr/>
          <a:lstStyle/>
          <a:p>
            <a:endParaRPr lang="fi-FI" dirty="0"/>
          </a:p>
        </p:txBody>
      </p:sp>
      <p:sp>
        <p:nvSpPr>
          <p:cNvPr id="5" name="Alatunnisteen paikkamerkki 4"/>
          <p:cNvSpPr>
            <a:spLocks noGrp="1"/>
          </p:cNvSpPr>
          <p:nvPr>
            <p:ph type="ftr" sz="quarter" idx="11"/>
          </p:nvPr>
        </p:nvSpPr>
        <p:spPr>
          <a:xfrm>
            <a:off x="3028950" y="6356351"/>
            <a:ext cx="3086100" cy="365125"/>
          </a:xfrm>
          <a:prstGeom prst="rect">
            <a:avLst/>
          </a:prstGeom>
        </p:spPr>
        <p:txBody>
          <a:bodyPr/>
          <a:lstStyle>
            <a:lvl1pPr algn="ctr">
              <a:defRPr sz="1200">
                <a:solidFill>
                  <a:srgbClr val="0095AB"/>
                </a:solidFill>
              </a:defRPr>
            </a:lvl1pPr>
          </a:lstStyle>
          <a:p>
            <a:r>
              <a:rPr lang="fi-FI" smtClean="0"/>
              <a:t>Katja Koe</a:t>
            </a:r>
            <a:endParaRPr lang="fi-FI" dirty="0"/>
          </a:p>
        </p:txBody>
      </p:sp>
    </p:spTree>
    <p:extLst>
      <p:ext uri="{BB962C8B-B14F-4D97-AF65-F5344CB8AC3E}">
        <p14:creationId xmlns:p14="http://schemas.microsoft.com/office/powerpoint/2010/main" val="24244918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0" y="1"/>
            <a:ext cx="9144000" cy="1690688"/>
          </a:xfrm>
        </p:spPr>
        <p:txBody>
          <a:bodyPr/>
          <a:lstStyle/>
          <a:p>
            <a:r>
              <a:rPr lang="fi-FI" smtClean="0"/>
              <a:t>Muokkaa perustyyl. napsautt.</a:t>
            </a:r>
            <a:endParaRPr lang="fi-FI" dirty="0"/>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smtClean="0"/>
              <a:t>Katja Koe</a:t>
            </a:r>
            <a:endParaRPr lang="fi-FI"/>
          </a:p>
        </p:txBody>
      </p:sp>
      <p:sp>
        <p:nvSpPr>
          <p:cNvPr id="5" name="Dian numeron paikkamerkki 4"/>
          <p:cNvSpPr>
            <a:spLocks noGrp="1"/>
          </p:cNvSpPr>
          <p:nvPr>
            <p:ph type="sldNum" sz="quarter" idx="12"/>
          </p:nvPr>
        </p:nvSpPr>
        <p:spPr/>
        <p:txBody>
          <a:bodyPr/>
          <a:lstStyle/>
          <a:p>
            <a:fld id="{4E363F8B-F7C6-461A-80D4-47F7056A7EE7}" type="slidenum">
              <a:rPr lang="fi-FI" smtClean="0"/>
              <a:t>‹#›</a:t>
            </a:fld>
            <a:endParaRPr lang="fi-FI"/>
          </a:p>
        </p:txBody>
      </p:sp>
    </p:spTree>
    <p:extLst>
      <p:ext uri="{BB962C8B-B14F-4D97-AF65-F5344CB8AC3E}">
        <p14:creationId xmlns:p14="http://schemas.microsoft.com/office/powerpoint/2010/main" val="350620322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smtClean="0"/>
              <a:t>Muokkaa perustyyl. napsautt.</a:t>
            </a:r>
            <a:endParaRPr lang="fi-FI"/>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a:xfrm>
            <a:off x="3028950" y="6356351"/>
            <a:ext cx="3086100" cy="365125"/>
          </a:xfrm>
          <a:prstGeom prst="rect">
            <a:avLst/>
          </a:prstGeom>
        </p:spPr>
        <p:txBody>
          <a:bodyPr/>
          <a:lstStyle/>
          <a:p>
            <a:r>
              <a:rPr lang="fi-FI" smtClean="0"/>
              <a:t>Katja Koe</a:t>
            </a:r>
            <a:endParaRPr lang="fi-FI"/>
          </a:p>
        </p:txBody>
      </p:sp>
      <p:sp>
        <p:nvSpPr>
          <p:cNvPr id="6" name="Dian numeron paikkamerkki 5"/>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382816095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286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291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a:xfrm>
            <a:off x="3028950" y="6356351"/>
            <a:ext cx="3086100" cy="365125"/>
          </a:xfrm>
          <a:prstGeom prst="rect">
            <a:avLst/>
          </a:prstGeom>
        </p:spPr>
        <p:txBody>
          <a:bodyPr/>
          <a:lstStyle/>
          <a:p>
            <a:r>
              <a:rPr lang="fi-FI" smtClean="0"/>
              <a:t>Katja Koe</a:t>
            </a:r>
            <a:endParaRPr lang="fi-FI"/>
          </a:p>
        </p:txBody>
      </p:sp>
      <p:sp>
        <p:nvSpPr>
          <p:cNvPr id="7" name="Dian numeron paikkamerkki 6"/>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17921510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a:xfrm>
            <a:off x="3028950" y="6356351"/>
            <a:ext cx="3086100" cy="365125"/>
          </a:xfrm>
          <a:prstGeom prst="rect">
            <a:avLst/>
          </a:prstGeom>
        </p:spPr>
        <p:txBody>
          <a:bodyPr/>
          <a:lstStyle/>
          <a:p>
            <a:r>
              <a:rPr lang="fi-FI" smtClean="0"/>
              <a:t>Katja Koe</a:t>
            </a:r>
            <a:endParaRPr lang="fi-FI"/>
          </a:p>
        </p:txBody>
      </p:sp>
      <p:sp>
        <p:nvSpPr>
          <p:cNvPr id="9" name="Dian numeron paikkamerkki 8"/>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12840629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a:xfrm>
            <a:off x="3028950" y="6356351"/>
            <a:ext cx="3086100" cy="365125"/>
          </a:xfrm>
          <a:prstGeom prst="rect">
            <a:avLst/>
          </a:prstGeom>
        </p:spPr>
        <p:txBody>
          <a:bodyPr/>
          <a:lstStyle/>
          <a:p>
            <a:r>
              <a:rPr lang="fi-FI" smtClean="0"/>
              <a:t>Katja Koe</a:t>
            </a:r>
            <a:endParaRPr lang="fi-FI"/>
          </a:p>
        </p:txBody>
      </p:sp>
      <p:sp>
        <p:nvSpPr>
          <p:cNvPr id="5" name="Dian numeron paikkamerkki 4"/>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316104772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a:xfrm>
            <a:off x="3028950" y="6356351"/>
            <a:ext cx="3086100" cy="365125"/>
          </a:xfrm>
          <a:prstGeom prst="rect">
            <a:avLst/>
          </a:prstGeom>
        </p:spPr>
        <p:txBody>
          <a:bodyPr/>
          <a:lstStyle/>
          <a:p>
            <a:r>
              <a:rPr lang="fi-FI" smtClean="0"/>
              <a:t>Katja Koe</a:t>
            </a:r>
            <a:endParaRPr lang="fi-FI"/>
          </a:p>
        </p:txBody>
      </p:sp>
      <p:sp>
        <p:nvSpPr>
          <p:cNvPr id="4" name="Dian numeron paikkamerkki 3"/>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139323200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a:xfrm>
            <a:off x="3028950" y="6356351"/>
            <a:ext cx="3086100" cy="365125"/>
          </a:xfrm>
          <a:prstGeom prst="rect">
            <a:avLst/>
          </a:prstGeom>
        </p:spPr>
        <p:txBody>
          <a:bodyPr/>
          <a:lstStyle/>
          <a:p>
            <a:r>
              <a:rPr lang="fi-FI" smtClean="0"/>
              <a:t>Katja Koe</a:t>
            </a:r>
            <a:endParaRPr lang="fi-FI"/>
          </a:p>
        </p:txBody>
      </p:sp>
      <p:sp>
        <p:nvSpPr>
          <p:cNvPr id="7" name="Dian numeron paikkamerkki 6"/>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2379215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a:xfrm>
            <a:off x="3028950" y="6356351"/>
            <a:ext cx="3086100" cy="365125"/>
          </a:xfrm>
          <a:prstGeom prst="rect">
            <a:avLst/>
          </a:prstGeom>
        </p:spPr>
        <p:txBody>
          <a:bodyPr/>
          <a:lstStyle/>
          <a:p>
            <a:r>
              <a:rPr lang="fi-FI" smtClean="0"/>
              <a:t>Katja Koe</a:t>
            </a:r>
            <a:endParaRPr lang="fi-FI"/>
          </a:p>
        </p:txBody>
      </p:sp>
      <p:sp>
        <p:nvSpPr>
          <p:cNvPr id="7" name="Dian numeron paikkamerkki 6"/>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36591652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a:xfrm>
            <a:off x="3028950" y="6356351"/>
            <a:ext cx="3086100" cy="365125"/>
          </a:xfrm>
          <a:prstGeom prst="rect">
            <a:avLst/>
          </a:prstGeom>
        </p:spPr>
        <p:txBody>
          <a:bodyPr/>
          <a:lstStyle/>
          <a:p>
            <a:r>
              <a:rPr lang="fi-FI" smtClean="0"/>
              <a:t>Katja Koe</a:t>
            </a:r>
            <a:endParaRPr lang="fi-FI"/>
          </a:p>
        </p:txBody>
      </p:sp>
      <p:sp>
        <p:nvSpPr>
          <p:cNvPr id="6" name="Dian numeron paikkamerkki 5"/>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1720621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a:xfrm>
            <a:off x="3028950" y="6356351"/>
            <a:ext cx="3086100" cy="365125"/>
          </a:xfrm>
          <a:prstGeom prst="rect">
            <a:avLst/>
          </a:prstGeom>
        </p:spPr>
        <p:txBody>
          <a:bodyPr/>
          <a:lstStyle/>
          <a:p>
            <a:r>
              <a:rPr lang="fi-FI" smtClean="0"/>
              <a:t>Katja Koe</a:t>
            </a:r>
            <a:endParaRPr lang="fi-FI"/>
          </a:p>
        </p:txBody>
      </p:sp>
      <p:sp>
        <p:nvSpPr>
          <p:cNvPr id="6" name="Dian numeron paikkamerkki 5"/>
          <p:cNvSpPr>
            <a:spLocks noGrp="1"/>
          </p:cNvSpPr>
          <p:nvPr>
            <p:ph type="sldNum" sz="quarter" idx="12"/>
          </p:nvPr>
        </p:nvSpPr>
        <p:spPr>
          <a:xfrm>
            <a:off x="6457950" y="6356351"/>
            <a:ext cx="2057400" cy="365125"/>
          </a:xfrm>
          <a:prstGeom prst="rect">
            <a:avLst/>
          </a:prstGeom>
        </p:spPr>
        <p:txBody>
          <a:bodyPr/>
          <a:lstStyle/>
          <a:p>
            <a:fld id="{C5D70166-49A5-44BC-8012-5A43377A07B5}" type="slidenum">
              <a:rPr lang="fi-FI" smtClean="0"/>
              <a:t>‹#›</a:t>
            </a:fld>
            <a:endParaRPr lang="fi-FI"/>
          </a:p>
        </p:txBody>
      </p:sp>
    </p:spTree>
    <p:extLst>
      <p:ext uri="{BB962C8B-B14F-4D97-AF65-F5344CB8AC3E}">
        <p14:creationId xmlns:p14="http://schemas.microsoft.com/office/powerpoint/2010/main" val="4562524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Otsikko</a:t>
            </a:r>
            <a:endParaRPr lang="fi-FI" dirty="0"/>
          </a:p>
        </p:txBody>
      </p:sp>
      <p:sp>
        <p:nvSpPr>
          <p:cNvPr id="3" name="Päivämäärän paikkamerkki 2"/>
          <p:cNvSpPr>
            <a:spLocks noGrp="1"/>
          </p:cNvSpPr>
          <p:nvPr>
            <p:ph type="dt" sz="half" idx="10"/>
          </p:nvPr>
        </p:nvSpPr>
        <p:spPr/>
        <p:txBody>
          <a:bodyPr/>
          <a:lstStyle/>
          <a:p>
            <a:endParaRPr lang="fi-FI" dirty="0"/>
          </a:p>
        </p:txBody>
      </p:sp>
    </p:spTree>
    <p:extLst>
      <p:ext uri="{BB962C8B-B14F-4D97-AF65-F5344CB8AC3E}">
        <p14:creationId xmlns:p14="http://schemas.microsoft.com/office/powerpoint/2010/main" val="34686770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smtClean="0"/>
              <a:t>Katja Koe</a:t>
            </a:r>
            <a:endParaRPr lang="fi-FI"/>
          </a:p>
        </p:txBody>
      </p:sp>
      <p:sp>
        <p:nvSpPr>
          <p:cNvPr id="4" name="Dian numeron paikkamerkki 3"/>
          <p:cNvSpPr>
            <a:spLocks noGrp="1"/>
          </p:cNvSpPr>
          <p:nvPr>
            <p:ph type="sldNum" sz="quarter" idx="12"/>
          </p:nvPr>
        </p:nvSpPr>
        <p:spPr/>
        <p:txBody>
          <a:bodyPr/>
          <a:lstStyle/>
          <a:p>
            <a:fld id="{4E363F8B-F7C6-461A-80D4-47F7056A7EE7}" type="slidenum">
              <a:rPr lang="fi-FI" smtClean="0"/>
              <a:t>‹#›</a:t>
            </a:fld>
            <a:endParaRPr lang="fi-FI"/>
          </a:p>
        </p:txBody>
      </p:sp>
    </p:spTree>
    <p:extLst>
      <p:ext uri="{BB962C8B-B14F-4D97-AF65-F5344CB8AC3E}">
        <p14:creationId xmlns:p14="http://schemas.microsoft.com/office/powerpoint/2010/main" val="264720384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smtClean="0"/>
              <a:t>Muokkaa perustyyl. napsautt.</a:t>
            </a:r>
            <a:endParaRPr lang="fi-FI"/>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23380401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8714173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smtClean="0"/>
              <a:t>Muokkaa perustyyl. napsautt.</a:t>
            </a:r>
            <a:endParaRPr lang="fi-FI"/>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1063621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286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291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9588524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r>
              <a:rPr lang="fi-FI" smtClean="0"/>
              <a:t>Katja Koe</a:t>
            </a:r>
            <a:endParaRPr lang="fi-FI"/>
          </a:p>
        </p:txBody>
      </p:sp>
      <p:sp>
        <p:nvSpPr>
          <p:cNvPr id="9" name="Dian numeron paikkamerkki 8"/>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38829153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smtClean="0"/>
              <a:t>Katja Koe</a:t>
            </a:r>
            <a:endParaRPr lang="fi-FI"/>
          </a:p>
        </p:txBody>
      </p:sp>
      <p:sp>
        <p:nvSpPr>
          <p:cNvPr id="5" name="Dian numeron paikkamerkki 4"/>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10556960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smtClean="0"/>
              <a:t>Katja Koe</a:t>
            </a:r>
            <a:endParaRPr lang="fi-FI"/>
          </a:p>
        </p:txBody>
      </p:sp>
      <p:sp>
        <p:nvSpPr>
          <p:cNvPr id="4" name="Dian numeron paikkamerkki 3"/>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38177416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28100803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22626677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179522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4E363F8B-F7C6-461A-80D4-47F7056A7EE7}" type="slidenum">
              <a:rPr lang="fi-FI" smtClean="0"/>
              <a:t>‹#›</a:t>
            </a:fld>
            <a:endParaRPr lang="fi-FI"/>
          </a:p>
        </p:txBody>
      </p:sp>
    </p:spTree>
    <p:extLst>
      <p:ext uri="{BB962C8B-B14F-4D97-AF65-F5344CB8AC3E}">
        <p14:creationId xmlns:p14="http://schemas.microsoft.com/office/powerpoint/2010/main" val="16671406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35942429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smtClean="0"/>
              <a:t>Katja Koe</a:t>
            </a:r>
            <a:endParaRPr lang="fi-FI"/>
          </a:p>
        </p:txBody>
      </p:sp>
      <p:sp>
        <p:nvSpPr>
          <p:cNvPr id="5" name="Dian numeron paikkamerkki 4"/>
          <p:cNvSpPr>
            <a:spLocks noGrp="1"/>
          </p:cNvSpPr>
          <p:nvPr>
            <p:ph type="sldNum" sz="quarter" idx="12"/>
          </p:nvPr>
        </p:nvSpPr>
        <p:spPr/>
        <p:txBody>
          <a:bodyPr/>
          <a:lstStyle/>
          <a:p>
            <a:fld id="{879BDCEC-993F-48C9-BFD7-346BC284F79A}" type="slidenum">
              <a:rPr lang="fi-FI" smtClean="0"/>
              <a:t>‹#›</a:t>
            </a:fld>
            <a:endParaRPr lang="fi-FI"/>
          </a:p>
        </p:txBody>
      </p:sp>
    </p:spTree>
    <p:extLst>
      <p:ext uri="{BB962C8B-B14F-4D97-AF65-F5344CB8AC3E}">
        <p14:creationId xmlns:p14="http://schemas.microsoft.com/office/powerpoint/2010/main" val="244694478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smtClean="0"/>
              <a:t>Muokkaa perustyyl. napsautt.</a:t>
            </a:r>
            <a:endParaRPr lang="fi-FI"/>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31527895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38936601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smtClean="0"/>
              <a:t>Muokkaa perustyyl. napsautt.</a:t>
            </a:r>
            <a:endParaRPr lang="fi-FI"/>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27990332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286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291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6274884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r>
              <a:rPr lang="fi-FI" smtClean="0"/>
              <a:t>Katja Koe</a:t>
            </a:r>
            <a:endParaRPr lang="fi-FI"/>
          </a:p>
        </p:txBody>
      </p:sp>
      <p:sp>
        <p:nvSpPr>
          <p:cNvPr id="9" name="Dian numeron paikkamerkki 8"/>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11014791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smtClean="0"/>
              <a:t>Katja Koe</a:t>
            </a:r>
            <a:endParaRPr lang="fi-FI"/>
          </a:p>
        </p:txBody>
      </p:sp>
      <p:sp>
        <p:nvSpPr>
          <p:cNvPr id="5" name="Dian numeron paikkamerkki 4"/>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39116181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smtClean="0"/>
              <a:t>Katja Koe</a:t>
            </a:r>
            <a:endParaRPr lang="fi-FI"/>
          </a:p>
        </p:txBody>
      </p:sp>
      <p:sp>
        <p:nvSpPr>
          <p:cNvPr id="4" name="Dian numeron paikkamerkki 3"/>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30003418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2061413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smtClean="0"/>
              <a:t>Lisää kuva napsauttamalla kuvaketta</a:t>
            </a:r>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4E363F8B-F7C6-461A-80D4-47F7056A7EE7}" type="slidenum">
              <a:rPr lang="fi-FI" smtClean="0"/>
              <a:t>‹#›</a:t>
            </a:fld>
            <a:endParaRPr lang="fi-FI"/>
          </a:p>
        </p:txBody>
      </p:sp>
    </p:spTree>
    <p:extLst>
      <p:ext uri="{BB962C8B-B14F-4D97-AF65-F5344CB8AC3E}">
        <p14:creationId xmlns:p14="http://schemas.microsoft.com/office/powerpoint/2010/main" val="190384945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26932947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19191799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9D749AF9-5B7D-4553-9D86-223D910835F8}" type="slidenum">
              <a:rPr lang="fi-FI" smtClean="0"/>
              <a:t>‹#›</a:t>
            </a:fld>
            <a:endParaRPr lang="fi-FI"/>
          </a:p>
        </p:txBody>
      </p:sp>
    </p:spTree>
    <p:extLst>
      <p:ext uri="{BB962C8B-B14F-4D97-AF65-F5344CB8AC3E}">
        <p14:creationId xmlns:p14="http://schemas.microsoft.com/office/powerpoint/2010/main" val="2365957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smtClean="0"/>
              <a:t>Muokkaa perustyyl. napsautt.</a:t>
            </a:r>
            <a:endParaRPr lang="fi-FI"/>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7520473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25761066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smtClean="0"/>
              <a:t>Muokkaa perustyyl. napsautt.</a:t>
            </a:r>
            <a:endParaRPr lang="fi-FI"/>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smtClean="0"/>
              <a:t>Katja Koe</a:t>
            </a:r>
            <a:endParaRPr lang="fi-FI"/>
          </a:p>
        </p:txBody>
      </p:sp>
      <p:sp>
        <p:nvSpPr>
          <p:cNvPr id="6" name="Dian numeron paikkamerkki 5"/>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42619114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286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29150" y="1825625"/>
            <a:ext cx="38862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smtClean="0"/>
              <a:t>Katja Koe</a:t>
            </a:r>
            <a:endParaRPr lang="fi-FI"/>
          </a:p>
        </p:txBody>
      </p:sp>
      <p:sp>
        <p:nvSpPr>
          <p:cNvPr id="7" name="Dian numeron paikkamerkki 6"/>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35796328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r>
              <a:rPr lang="fi-FI" smtClean="0"/>
              <a:t>Katja Koe</a:t>
            </a:r>
            <a:endParaRPr lang="fi-FI"/>
          </a:p>
        </p:txBody>
      </p:sp>
      <p:sp>
        <p:nvSpPr>
          <p:cNvPr id="9" name="Dian numeron paikkamerkki 8"/>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31132082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smtClean="0"/>
              <a:t>Katja Koe</a:t>
            </a:r>
            <a:endParaRPr lang="fi-FI"/>
          </a:p>
        </p:txBody>
      </p:sp>
      <p:sp>
        <p:nvSpPr>
          <p:cNvPr id="5" name="Dian numeron paikkamerkki 4"/>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14889995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smtClean="0"/>
              <a:t>Katja Koe</a:t>
            </a:r>
            <a:endParaRPr lang="fi-FI"/>
          </a:p>
        </p:txBody>
      </p:sp>
      <p:sp>
        <p:nvSpPr>
          <p:cNvPr id="4" name="Dian numeron paikkamerkki 3"/>
          <p:cNvSpPr>
            <a:spLocks noGrp="1"/>
          </p:cNvSpPr>
          <p:nvPr>
            <p:ph type="sldNum" sz="quarter" idx="12"/>
          </p:nvPr>
        </p:nvSpPr>
        <p:spPr/>
        <p:txBody>
          <a:bodyPr/>
          <a:lstStyle/>
          <a:p>
            <a:fld id="{CAADD12D-E74C-4061-B543-4F52C01B0A42}" type="slidenum">
              <a:rPr lang="fi-FI" smtClean="0"/>
              <a:t>‹#›</a:t>
            </a:fld>
            <a:endParaRPr lang="fi-FI"/>
          </a:p>
        </p:txBody>
      </p:sp>
    </p:spTree>
    <p:extLst>
      <p:ext uri="{BB962C8B-B14F-4D97-AF65-F5344CB8AC3E}">
        <p14:creationId xmlns:p14="http://schemas.microsoft.com/office/powerpoint/2010/main" val="192877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vmlDrawing" Target="../drawings/vmlDrawing1.v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4.jpg"/><Relationship Id="rId2" Type="http://schemas.openxmlformats.org/officeDocument/2006/relationships/slideLayout" Target="../slideLayouts/slideLayout59.xml"/><Relationship Id="rId16" Type="http://schemas.openxmlformats.org/officeDocument/2006/relationships/image" Target="../media/image3.emf"/><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oleObject" Target="../embeddings/oleObject2.bin"/><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vmlDrawing" Target="../drawings/vmlDrawing2.v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i-FI" smtClean="0"/>
              <a:t>Katja Koe</a:t>
            </a:r>
            <a:endParaRPr lang="fi-FI"/>
          </a:p>
        </p:txBody>
      </p:sp>
      <p:sp>
        <p:nvSpPr>
          <p:cNvPr id="6" name="Dian numeron paikkamerkki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363F8B-F7C6-461A-80D4-47F7056A7EE7}" type="slidenum">
              <a:rPr lang="fi-FI" smtClean="0"/>
              <a:t>‹#›</a:t>
            </a:fld>
            <a:endParaRPr lang="fi-FI"/>
          </a:p>
        </p:txBody>
      </p:sp>
    </p:spTree>
    <p:extLst>
      <p:ext uri="{BB962C8B-B14F-4D97-AF65-F5344CB8AC3E}">
        <p14:creationId xmlns:p14="http://schemas.microsoft.com/office/powerpoint/2010/main" val="597156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1" y="771042"/>
            <a:ext cx="7472362" cy="791058"/>
          </a:xfrm>
          <a:prstGeom prst="rect">
            <a:avLst/>
          </a:prstGeom>
        </p:spPr>
        <p:txBody>
          <a:bodyPr vert="horz" lIns="91440" tIns="45720" rIns="91440" bIns="45720" rtlCol="0" anchor="ctr">
            <a:normAutofit/>
          </a:bodyPr>
          <a:lstStyle/>
          <a:p>
            <a:r>
              <a:rPr lang="fi-FI" dirty="0" smtClean="0"/>
              <a:t>Otsikko</a:t>
            </a:r>
            <a:endParaRPr lang="fi-FI" dirty="0"/>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dirty="0" smtClean="0"/>
              <a:t>Lisää sisältöteksti tähän</a:t>
            </a:r>
            <a:br>
              <a:rPr lang="fi-FI" dirty="0" smtClean="0"/>
            </a:br>
            <a:r>
              <a:rPr lang="fi-FI" dirty="0" smtClean="0"/>
              <a:t/>
            </a:r>
            <a:br>
              <a:rPr lang="fi-FI" dirty="0" smtClean="0"/>
            </a:br>
            <a:endParaRPr lang="fi-FI" dirty="0"/>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0095AB"/>
                </a:solidFill>
              </a:defRPr>
            </a:lvl1pPr>
          </a:lstStyle>
          <a:p>
            <a:endParaRPr lang="fi-FI" dirty="0"/>
          </a:p>
        </p:txBody>
      </p:sp>
      <p:graphicFrame>
        <p:nvGraphicFramePr>
          <p:cNvPr id="8" name="Objekti 7"/>
          <p:cNvGraphicFramePr>
            <a:graphicFrameLocks/>
          </p:cNvGraphicFramePr>
          <p:nvPr>
            <p:extLst>
              <p:ext uri="{D42A27DB-BD31-4B8C-83A1-F6EECF244321}">
                <p14:modId xmlns:p14="http://schemas.microsoft.com/office/powerpoint/2010/main" val="97210980"/>
              </p:ext>
            </p:extLst>
          </p:nvPr>
        </p:nvGraphicFramePr>
        <p:xfrm>
          <a:off x="-2207" y="-4452"/>
          <a:ext cx="9153000" cy="144000"/>
        </p:xfrm>
        <a:graphic>
          <a:graphicData uri="http://schemas.openxmlformats.org/presentationml/2006/ole">
            <mc:AlternateContent xmlns:mc="http://schemas.openxmlformats.org/markup-compatibility/2006">
              <mc:Choice xmlns:v="urn:schemas-microsoft-com:vml" Requires="v">
                <p:oleObj spid="_x0000_s5299" name="Acrobat Document" r:id="rId16" imgW="5829257" imgH="95224" progId="AcroExch.Document.11">
                  <p:embed/>
                </p:oleObj>
              </mc:Choice>
              <mc:Fallback>
                <p:oleObj name="Acrobat Document" r:id="rId16" imgW="5829257" imgH="95224" progId="AcroExch.Document.11">
                  <p:embed/>
                  <p:pic>
                    <p:nvPicPr>
                      <p:cNvPr id="0" name=""/>
                      <p:cNvPicPr/>
                      <p:nvPr/>
                    </p:nvPicPr>
                    <p:blipFill>
                      <a:blip r:embed="rId17"/>
                      <a:stretch>
                        <a:fillRect/>
                      </a:stretch>
                    </p:blipFill>
                    <p:spPr>
                      <a:xfrm>
                        <a:off x="-2207" y="-4452"/>
                        <a:ext cx="9153000" cy="144000"/>
                      </a:xfrm>
                      <a:prstGeom prst="rect">
                        <a:avLst/>
                      </a:prstGeom>
                    </p:spPr>
                  </p:pic>
                </p:oleObj>
              </mc:Fallback>
            </mc:AlternateContent>
          </a:graphicData>
        </a:graphic>
      </p:graphicFrame>
      <p:sp>
        <p:nvSpPr>
          <p:cNvPr id="9" name="Dian numeron paikkamerkki 8"/>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0095AB"/>
                </a:solidFill>
              </a:defRPr>
            </a:lvl1pPr>
          </a:lstStyle>
          <a:p>
            <a:fld id="{39E11925-E288-46F5-B1FE-26AF54984E54}" type="slidenum">
              <a:rPr lang="fi-FI" smtClean="0"/>
              <a:pPr/>
              <a:t>‹#›</a:t>
            </a:fld>
            <a:endParaRPr lang="fi-FI" dirty="0"/>
          </a:p>
        </p:txBody>
      </p:sp>
      <p:sp>
        <p:nvSpPr>
          <p:cNvPr id="6" name="Tekstiruutu 5"/>
          <p:cNvSpPr txBox="1"/>
          <p:nvPr/>
        </p:nvSpPr>
        <p:spPr>
          <a:xfrm>
            <a:off x="8340835" y="6559188"/>
            <a:ext cx="54092" cy="300082"/>
          </a:xfrm>
          <a:prstGeom prst="rect">
            <a:avLst/>
          </a:prstGeom>
          <a:noFill/>
        </p:spPr>
        <p:txBody>
          <a:bodyPr wrap="square" rtlCol="0">
            <a:spAutoFit/>
          </a:bodyPr>
          <a:lstStyle/>
          <a:p>
            <a:endParaRPr lang="fi-FI" sz="1350" dirty="0"/>
          </a:p>
        </p:txBody>
      </p:sp>
      <p:pic>
        <p:nvPicPr>
          <p:cNvPr id="11" name="Kuva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978500" y="198283"/>
            <a:ext cx="1832125" cy="618467"/>
          </a:xfrm>
          <a:prstGeom prst="rect">
            <a:avLst/>
          </a:prstGeom>
        </p:spPr>
      </p:pic>
    </p:spTree>
    <p:extLst>
      <p:ext uri="{BB962C8B-B14F-4D97-AF65-F5344CB8AC3E}">
        <p14:creationId xmlns:p14="http://schemas.microsoft.com/office/powerpoint/2010/main" val="14237323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34" r:id="rId3"/>
    <p:sldLayoutId id="2147483725" r:id="rId4"/>
    <p:sldLayoutId id="2147483726" r:id="rId5"/>
    <p:sldLayoutId id="2147483747" r:id="rId6"/>
    <p:sldLayoutId id="2147483727" r:id="rId7"/>
    <p:sldLayoutId id="2147483728" r:id="rId8"/>
    <p:sldLayoutId id="2147483729" r:id="rId9"/>
    <p:sldLayoutId id="2147483730" r:id="rId10"/>
    <p:sldLayoutId id="2147483731" r:id="rId11"/>
    <p:sldLayoutId id="2147483732" r:id="rId12"/>
    <p:sldLayoutId id="2147483733" r:id="rId13"/>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rgbClr val="0095AB"/>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baseline="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412A4-F684-47BF-9DEE-C955989D8E52}" type="datetimeFigureOut">
              <a:rPr lang="fi-FI" smtClean="0"/>
              <a:t>15.5.2020</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0963E-2661-4166-89D0-C902FACB606A}" type="slidenum">
              <a:rPr lang="fi-FI" smtClean="0"/>
              <a:t>‹#›</a:t>
            </a:fld>
            <a:endParaRPr lang="fi-FI"/>
          </a:p>
        </p:txBody>
      </p:sp>
    </p:spTree>
    <p:extLst>
      <p:ext uri="{BB962C8B-B14F-4D97-AF65-F5344CB8AC3E}">
        <p14:creationId xmlns:p14="http://schemas.microsoft.com/office/powerpoint/2010/main" val="211728142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i-FI" smtClean="0"/>
              <a:t>Katja Koe</a:t>
            </a:r>
            <a:endParaRPr lang="fi-FI"/>
          </a:p>
        </p:txBody>
      </p:sp>
      <p:sp>
        <p:nvSpPr>
          <p:cNvPr id="6" name="Dian numeron paikkamerkki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300689-E2BF-4EED-AA6A-F93A0EDB7D12}" type="slidenum">
              <a:rPr lang="fi-FI" smtClean="0"/>
              <a:t>‹#›</a:t>
            </a:fld>
            <a:endParaRPr lang="fi-FI"/>
          </a:p>
        </p:txBody>
      </p:sp>
    </p:spTree>
    <p:extLst>
      <p:ext uri="{BB962C8B-B14F-4D97-AF65-F5344CB8AC3E}">
        <p14:creationId xmlns:p14="http://schemas.microsoft.com/office/powerpoint/2010/main" val="128411026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i-FI" smtClean="0"/>
              <a:t>Katja Koe</a:t>
            </a:r>
            <a:endParaRPr lang="fi-FI"/>
          </a:p>
        </p:txBody>
      </p:sp>
      <p:sp>
        <p:nvSpPr>
          <p:cNvPr id="6" name="Dian numeron paikkamerkki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A4647B-CE3B-4992-A3CB-83F1EA584B91}" type="slidenum">
              <a:rPr lang="fi-FI" smtClean="0"/>
              <a:t>‹#›</a:t>
            </a:fld>
            <a:endParaRPr lang="fi-FI"/>
          </a:p>
        </p:txBody>
      </p:sp>
    </p:spTree>
    <p:extLst>
      <p:ext uri="{BB962C8B-B14F-4D97-AF65-F5344CB8AC3E}">
        <p14:creationId xmlns:p14="http://schemas.microsoft.com/office/powerpoint/2010/main" val="159325615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7"/>
            <a:ext cx="6415088" cy="749299"/>
          </a:xfrm>
          <a:prstGeom prst="rect">
            <a:avLst/>
          </a:prstGeom>
        </p:spPr>
        <p:txBody>
          <a:bodyPr vert="horz" lIns="91440" tIns="45720" rIns="91440" bIns="45720" rtlCol="0" anchor="ctr">
            <a:normAutofit/>
          </a:bodyPr>
          <a:lstStyle/>
          <a:p>
            <a:r>
              <a:rPr lang="fi-FI" dirty="0" smtClean="0"/>
              <a:t>Otsikko</a:t>
            </a:r>
            <a:endParaRPr lang="fi-FI" dirty="0"/>
          </a:p>
        </p:txBody>
      </p:sp>
      <p:sp>
        <p:nvSpPr>
          <p:cNvPr id="3" name="Tekstin paikkamerkki 2"/>
          <p:cNvSpPr>
            <a:spLocks noGrp="1"/>
          </p:cNvSpPr>
          <p:nvPr>
            <p:ph type="body" idx="1"/>
          </p:nvPr>
        </p:nvSpPr>
        <p:spPr>
          <a:xfrm>
            <a:off x="628650" y="1431928"/>
            <a:ext cx="7886700" cy="4745035"/>
          </a:xfrm>
          <a:prstGeom prst="rect">
            <a:avLst/>
          </a:prstGeom>
        </p:spPr>
        <p:txBody>
          <a:bodyPr vert="horz" lIns="91440" tIns="45720" rIns="91440" bIns="45720" rtlCol="0">
            <a:normAutofit/>
          </a:bodyPr>
          <a:lstStyle/>
          <a:p>
            <a:pPr lvl="0"/>
            <a:r>
              <a:rPr lang="fi-FI" dirty="0" smtClean="0"/>
              <a:t>Muokkaa tekstiä napsauttamalla</a:t>
            </a:r>
          </a:p>
          <a:p>
            <a:pPr lvl="0"/>
            <a:endParaRPr lang="fi-FI" dirty="0" smtClean="0"/>
          </a:p>
          <a:p>
            <a:pPr lvl="0"/>
            <a:endParaRPr lang="fi-FI" dirty="0" smtClean="0"/>
          </a:p>
          <a:p>
            <a:pPr lvl="0"/>
            <a:endParaRPr lang="fi-FI" dirty="0" smtClean="0"/>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0095AB"/>
                </a:solidFill>
              </a:defRPr>
            </a:lvl1pPr>
          </a:lstStyle>
          <a:p>
            <a:endParaRPr lang="fi-FI" dirty="0"/>
          </a:p>
        </p:txBody>
      </p:sp>
      <p:graphicFrame>
        <p:nvGraphicFramePr>
          <p:cNvPr id="7" name="Objekti 6"/>
          <p:cNvGraphicFramePr>
            <a:graphicFrameLocks/>
          </p:cNvGraphicFramePr>
          <p:nvPr>
            <p:extLst>
              <p:ext uri="{D42A27DB-BD31-4B8C-83A1-F6EECF244321}">
                <p14:modId xmlns:p14="http://schemas.microsoft.com/office/powerpoint/2010/main" val="2829453294"/>
              </p:ext>
            </p:extLst>
          </p:nvPr>
        </p:nvGraphicFramePr>
        <p:xfrm>
          <a:off x="-51792" y="1"/>
          <a:ext cx="9290804" cy="123825"/>
        </p:xfrm>
        <a:graphic>
          <a:graphicData uri="http://schemas.openxmlformats.org/presentationml/2006/ole">
            <mc:AlternateContent xmlns:mc="http://schemas.openxmlformats.org/markup-compatibility/2006">
              <mc:Choice xmlns:v="urn:schemas-microsoft-com:vml" Requires="v">
                <p:oleObj spid="_x0000_s3265" name="Acrobat Document" r:id="rId15" imgW="5934057" imgH="113991" progId="AcroExch.Document.11">
                  <p:embed/>
                </p:oleObj>
              </mc:Choice>
              <mc:Fallback>
                <p:oleObj name="Acrobat Document" r:id="rId15" imgW="5934057" imgH="113991" progId="AcroExch.Document.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792" y="1"/>
                        <a:ext cx="9290804" cy="123825"/>
                      </a:xfrm>
                      <a:prstGeom prst="rect">
                        <a:avLst/>
                      </a:prstGeom>
                      <a:noFill/>
                    </p:spPr>
                  </p:pic>
                </p:oleObj>
              </mc:Fallback>
            </mc:AlternateContent>
          </a:graphicData>
        </a:graphic>
      </p:graphicFrame>
      <p:pic>
        <p:nvPicPr>
          <p:cNvPr id="8" name="Kuva 7"/>
          <p:cNvPicPr/>
          <p:nvPr/>
        </p:nvPicPr>
        <p:blipFill>
          <a:blip r:embed="rId17">
            <a:extLst>
              <a:ext uri="{28A0092B-C50C-407E-A947-70E740481C1C}">
                <a14:useLocalDpi xmlns:a14="http://schemas.microsoft.com/office/drawing/2010/main" val="0"/>
              </a:ext>
            </a:extLst>
          </a:blip>
          <a:stretch>
            <a:fillRect/>
          </a:stretch>
        </p:blipFill>
        <p:spPr>
          <a:xfrm>
            <a:off x="7269272" y="215900"/>
            <a:ext cx="1071563" cy="478790"/>
          </a:xfrm>
          <a:prstGeom prst="rect">
            <a:avLst/>
          </a:prstGeom>
        </p:spPr>
      </p:pic>
      <p:pic>
        <p:nvPicPr>
          <p:cNvPr id="9" name="Kuva 8"/>
          <p:cNvPicPr/>
          <p:nvPr/>
        </p:nvPicPr>
        <p:blipFill>
          <a:blip r:embed="rId17">
            <a:extLst>
              <a:ext uri="{28A0092B-C50C-407E-A947-70E740481C1C}">
                <a14:useLocalDpi xmlns:a14="http://schemas.microsoft.com/office/drawing/2010/main" val="0"/>
              </a:ext>
            </a:extLst>
          </a:blip>
          <a:stretch>
            <a:fillRect/>
          </a:stretch>
        </p:blipFill>
        <p:spPr>
          <a:xfrm>
            <a:off x="7269272" y="215900"/>
            <a:ext cx="1071563" cy="478790"/>
          </a:xfrm>
          <a:prstGeom prst="rect">
            <a:avLst/>
          </a:prstGeom>
        </p:spPr>
      </p:pic>
    </p:spTree>
    <p:extLst>
      <p:ext uri="{BB962C8B-B14F-4D97-AF65-F5344CB8AC3E}">
        <p14:creationId xmlns:p14="http://schemas.microsoft.com/office/powerpoint/2010/main" val="2241830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rgbClr val="0095AB"/>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baseline="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95AB"/>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95AB"/>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95AB"/>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95AB"/>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i-FI" smtClean="0"/>
              <a:t>Katja Koe</a:t>
            </a:r>
            <a:endParaRPr lang="fi-FI"/>
          </a:p>
        </p:txBody>
      </p:sp>
      <p:sp>
        <p:nvSpPr>
          <p:cNvPr id="6" name="Dian numeron paikkamerkki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9BDCEC-993F-48C9-BFD7-346BC284F79A}" type="slidenum">
              <a:rPr lang="fi-FI" smtClean="0"/>
              <a:t>‹#›</a:t>
            </a:fld>
            <a:endParaRPr lang="fi-FI"/>
          </a:p>
        </p:txBody>
      </p:sp>
    </p:spTree>
    <p:extLst>
      <p:ext uri="{BB962C8B-B14F-4D97-AF65-F5344CB8AC3E}">
        <p14:creationId xmlns:p14="http://schemas.microsoft.com/office/powerpoint/2010/main" val="158307867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i-FI" smtClean="0"/>
              <a:t>Katja Koe</a:t>
            </a:r>
            <a:endParaRPr lang="fi-FI"/>
          </a:p>
        </p:txBody>
      </p:sp>
      <p:sp>
        <p:nvSpPr>
          <p:cNvPr id="6" name="Dian numeron paikkamerkki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749AF9-5B7D-4553-9D86-223D910835F8}" type="slidenum">
              <a:rPr lang="fi-FI" smtClean="0"/>
              <a:t>‹#›</a:t>
            </a:fld>
            <a:endParaRPr lang="fi-FI"/>
          </a:p>
        </p:txBody>
      </p:sp>
    </p:spTree>
    <p:extLst>
      <p:ext uri="{BB962C8B-B14F-4D97-AF65-F5344CB8AC3E}">
        <p14:creationId xmlns:p14="http://schemas.microsoft.com/office/powerpoint/2010/main" val="36916067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i-FI" smtClean="0"/>
              <a:t>Katja Koe</a:t>
            </a:r>
            <a:endParaRPr lang="fi-FI"/>
          </a:p>
        </p:txBody>
      </p:sp>
      <p:sp>
        <p:nvSpPr>
          <p:cNvPr id="6" name="Dian numeron paikkamerkki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ADD12D-E74C-4061-B543-4F52C01B0A42}" type="slidenum">
              <a:rPr lang="fi-FI" smtClean="0"/>
              <a:t>‹#›</a:t>
            </a:fld>
            <a:endParaRPr lang="fi-FI"/>
          </a:p>
        </p:txBody>
      </p:sp>
    </p:spTree>
    <p:extLst>
      <p:ext uri="{BB962C8B-B14F-4D97-AF65-F5344CB8AC3E}">
        <p14:creationId xmlns:p14="http://schemas.microsoft.com/office/powerpoint/2010/main" val="3332409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Kuva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340" y="5545768"/>
            <a:ext cx="4320540" cy="987552"/>
          </a:xfrm>
          <a:prstGeom prst="rect">
            <a:avLst/>
          </a:prstGeom>
        </p:spPr>
      </p:pic>
      <p:sp>
        <p:nvSpPr>
          <p:cNvPr id="2" name="Otsikko 1"/>
          <p:cNvSpPr>
            <a:spLocks noGrp="1"/>
          </p:cNvSpPr>
          <p:nvPr>
            <p:ph type="ctrTitle"/>
          </p:nvPr>
        </p:nvSpPr>
        <p:spPr>
          <a:xfrm>
            <a:off x="640222" y="3777240"/>
            <a:ext cx="7820114" cy="1446145"/>
          </a:xfrm>
        </p:spPr>
        <p:txBody>
          <a:bodyPr>
            <a:normAutofit fontScale="90000"/>
          </a:bodyPr>
          <a:lstStyle/>
          <a:p>
            <a:r>
              <a:rPr lang="fi-FI" sz="3600" b="1" dirty="0" smtClean="0"/>
              <a:t/>
            </a:r>
            <a:br>
              <a:rPr lang="fi-FI" sz="3600" b="1" dirty="0" smtClean="0"/>
            </a:br>
            <a:r>
              <a:rPr lang="fi-FI" sz="3600" b="1" dirty="0"/>
              <a:t/>
            </a:r>
            <a:br>
              <a:rPr lang="fi-FI" sz="3600" b="1" dirty="0"/>
            </a:br>
            <a:r>
              <a:rPr lang="fi-FI" sz="3600" b="1" dirty="0" smtClean="0"/>
              <a:t>Tulevaisuusvaliokunnan </a:t>
            </a:r>
            <a:r>
              <a:rPr lang="fi-FI" sz="3600" b="1" dirty="0"/>
              <a:t>ja sivistysvaliokunnan </a:t>
            </a:r>
            <a:r>
              <a:rPr lang="fi-FI" sz="3600" b="1" dirty="0" err="1"/>
              <a:t>koronawebinaari</a:t>
            </a:r>
            <a:r>
              <a:rPr lang="fi-FI" sz="3600" b="1" dirty="0"/>
              <a:t> 15.5. klo </a:t>
            </a:r>
            <a:r>
              <a:rPr lang="fi-FI" sz="3600" b="1" dirty="0" smtClean="0"/>
              <a:t>10-12</a:t>
            </a:r>
            <a:br>
              <a:rPr lang="fi-FI" sz="3600" b="1" dirty="0" smtClean="0"/>
            </a:br>
            <a:r>
              <a:rPr lang="fi-FI" sz="2000" b="1" dirty="0" smtClean="0"/>
              <a:t>Tomi Kiilakoski, FT, dosentti, Nuorisotutkimusverkosto</a:t>
            </a:r>
            <a:r>
              <a:rPr lang="fi-FI" sz="2000" b="1" dirty="0"/>
              <a:t/>
            </a:r>
            <a:br>
              <a:rPr lang="fi-FI" sz="2000" b="1" dirty="0"/>
            </a:br>
            <a:endParaRPr lang="fi-FI" sz="2000" b="1" i="1" dirty="0"/>
          </a:p>
        </p:txBody>
      </p:sp>
      <p:graphicFrame>
        <p:nvGraphicFramePr>
          <p:cNvPr id="6" name="Objekti 5"/>
          <p:cNvGraphicFramePr>
            <a:graphicFrameLocks/>
          </p:cNvGraphicFramePr>
          <p:nvPr>
            <p:extLst>
              <p:ext uri="{D42A27DB-BD31-4B8C-83A1-F6EECF244321}">
                <p14:modId xmlns:p14="http://schemas.microsoft.com/office/powerpoint/2010/main" val="1298439976"/>
              </p:ext>
            </p:extLst>
          </p:nvPr>
        </p:nvGraphicFramePr>
        <p:xfrm>
          <a:off x="-2207" y="-674"/>
          <a:ext cx="9153000" cy="108000"/>
        </p:xfrm>
        <a:graphic>
          <a:graphicData uri="http://schemas.openxmlformats.org/presentationml/2006/ole">
            <mc:AlternateContent xmlns:mc="http://schemas.openxmlformats.org/markup-compatibility/2006">
              <mc:Choice xmlns:v="urn:schemas-microsoft-com:vml" Requires="v">
                <p:oleObj spid="_x0000_s11322" name="Acrobat Document" r:id="rId5" imgW="5829257" imgH="95224" progId="AcroExch.Document.11">
                  <p:embed/>
                </p:oleObj>
              </mc:Choice>
              <mc:Fallback>
                <p:oleObj name="Acrobat Document" r:id="rId5" imgW="5829257" imgH="95224" progId="AcroExch.Document.11">
                  <p:embed/>
                  <p:pic>
                    <p:nvPicPr>
                      <p:cNvPr id="0" name=""/>
                      <p:cNvPicPr/>
                      <p:nvPr/>
                    </p:nvPicPr>
                    <p:blipFill>
                      <a:blip r:embed="rId6"/>
                      <a:stretch>
                        <a:fillRect/>
                      </a:stretch>
                    </p:blipFill>
                    <p:spPr>
                      <a:xfrm>
                        <a:off x="-2207" y="-674"/>
                        <a:ext cx="9153000" cy="108000"/>
                      </a:xfrm>
                      <a:prstGeom prst="rect">
                        <a:avLst/>
                      </a:prstGeom>
                    </p:spPr>
                  </p:pic>
                </p:oleObj>
              </mc:Fallback>
            </mc:AlternateContent>
          </a:graphicData>
        </a:graphic>
      </p:graphicFrame>
      <p:graphicFrame>
        <p:nvGraphicFramePr>
          <p:cNvPr id="10" name="Objekti 9"/>
          <p:cNvGraphicFramePr>
            <a:graphicFrameLocks/>
          </p:cNvGraphicFramePr>
          <p:nvPr>
            <p:extLst>
              <p:ext uri="{D42A27DB-BD31-4B8C-83A1-F6EECF244321}">
                <p14:modId xmlns:p14="http://schemas.microsoft.com/office/powerpoint/2010/main" val="3503184185"/>
              </p:ext>
            </p:extLst>
          </p:nvPr>
        </p:nvGraphicFramePr>
        <p:xfrm>
          <a:off x="-2207" y="-4452"/>
          <a:ext cx="9153000" cy="144000"/>
        </p:xfrm>
        <a:graphic>
          <a:graphicData uri="http://schemas.openxmlformats.org/presentationml/2006/ole">
            <mc:AlternateContent xmlns:mc="http://schemas.openxmlformats.org/markup-compatibility/2006">
              <mc:Choice xmlns:v="urn:schemas-microsoft-com:vml" Requires="v">
                <p:oleObj spid="_x0000_s11323" name="Acrobat Document" r:id="rId7" imgW="5829257" imgH="95224" progId="AcroExch.Document.11">
                  <p:embed/>
                </p:oleObj>
              </mc:Choice>
              <mc:Fallback>
                <p:oleObj name="Acrobat Document" r:id="rId7" imgW="5829257" imgH="95224" progId="AcroExch.Document.11">
                  <p:embed/>
                  <p:pic>
                    <p:nvPicPr>
                      <p:cNvPr id="0" name=""/>
                      <p:cNvPicPr/>
                      <p:nvPr/>
                    </p:nvPicPr>
                    <p:blipFill>
                      <a:blip r:embed="rId6"/>
                      <a:stretch>
                        <a:fillRect/>
                      </a:stretch>
                    </p:blipFill>
                    <p:spPr>
                      <a:xfrm>
                        <a:off x="-2207" y="-4452"/>
                        <a:ext cx="9153000" cy="144000"/>
                      </a:xfrm>
                      <a:prstGeom prst="rect">
                        <a:avLst/>
                      </a:prstGeom>
                    </p:spPr>
                  </p:pic>
                </p:oleObj>
              </mc:Fallback>
            </mc:AlternateContent>
          </a:graphicData>
        </a:graphic>
      </p:graphicFrame>
      <p:pic>
        <p:nvPicPr>
          <p:cNvPr id="12" name="Kuva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2431" y="243693"/>
            <a:ext cx="2697755" cy="908831"/>
          </a:xfrm>
          <a:prstGeom prst="rect">
            <a:avLst/>
          </a:prstGeom>
        </p:spPr>
      </p:pic>
      <p:sp>
        <p:nvSpPr>
          <p:cNvPr id="5" name="Alaotsikko 4"/>
          <p:cNvSpPr>
            <a:spLocks noGrp="1"/>
          </p:cNvSpPr>
          <p:nvPr>
            <p:ph type="subTitle" idx="1"/>
          </p:nvPr>
        </p:nvSpPr>
        <p:spPr>
          <a:xfrm>
            <a:off x="800100" y="-350837"/>
            <a:ext cx="6858000" cy="1655762"/>
          </a:xfrm>
        </p:spPr>
        <p:txBody>
          <a:bodyPr/>
          <a:lstStyle/>
          <a:p>
            <a:endParaRPr lang="fi-FI" dirty="0"/>
          </a:p>
        </p:txBody>
      </p:sp>
      <p:sp>
        <p:nvSpPr>
          <p:cNvPr id="11" name="Otsikko 1"/>
          <p:cNvSpPr txBox="1">
            <a:spLocks/>
          </p:cNvSpPr>
          <p:nvPr/>
        </p:nvSpPr>
        <p:spPr>
          <a:xfrm>
            <a:off x="594178" y="1505263"/>
            <a:ext cx="7998864" cy="1790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i-FI" dirty="0"/>
              <a:t>Muuttuvatko oppimispolut koronakriisin kokemuksista? </a:t>
            </a:r>
            <a:endParaRPr lang="fi-FI" b="1" dirty="0">
              <a:solidFill>
                <a:srgbClr val="FF0000"/>
              </a:solidFill>
            </a:endParaRPr>
          </a:p>
        </p:txBody>
      </p:sp>
    </p:spTree>
    <p:extLst>
      <p:ext uri="{BB962C8B-B14F-4D97-AF65-F5344CB8AC3E}">
        <p14:creationId xmlns:p14="http://schemas.microsoft.com/office/powerpoint/2010/main" val="4278672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6513" y="133350"/>
            <a:ext cx="9251951" cy="905332"/>
          </a:xfrm>
        </p:spPr>
        <p:txBody>
          <a:bodyPr>
            <a:noAutofit/>
          </a:bodyPr>
          <a:lstStyle/>
          <a:p>
            <a:pPr algn="ctr"/>
            <a:r>
              <a:rPr lang="fi-FI" altLang="fi-FI" sz="2800" b="1" dirty="0" smtClean="0">
                <a:solidFill>
                  <a:schemeClr val="tx1"/>
                </a:solidFill>
                <a:latin typeface="Arial Black" pitchFamily="34" charset="0"/>
                <a:cs typeface="Arial" charset="0"/>
              </a:rPr>
              <a:t>Tyytyväisyys elämään taustamuuttujittain </a:t>
            </a:r>
          </a:p>
          <a:p>
            <a:pPr algn="ctr"/>
            <a:r>
              <a:rPr lang="fi-FI" altLang="fi-FI" sz="2800" b="1" dirty="0" smtClean="0">
                <a:solidFill>
                  <a:schemeClr val="tx1"/>
                </a:solidFill>
                <a:latin typeface="Arial Black" pitchFamily="34" charset="0"/>
                <a:cs typeface="Arial" charset="0"/>
              </a:rPr>
              <a:t>(4–10</a:t>
            </a:r>
            <a:r>
              <a:rPr lang="fi-FI" altLang="fi-FI" sz="2800" b="1" dirty="0">
                <a:solidFill>
                  <a:schemeClr val="tx1"/>
                </a:solidFill>
                <a:latin typeface="Arial Black" pitchFamily="34" charset="0"/>
                <a:cs typeface="Arial" charset="0"/>
              </a:rPr>
              <a:t>, </a:t>
            </a:r>
            <a:r>
              <a:rPr lang="fi-FI" altLang="fi-FI" sz="2800" b="1" dirty="0" smtClean="0">
                <a:solidFill>
                  <a:schemeClr val="tx1"/>
                </a:solidFill>
                <a:latin typeface="Arial Black" pitchFamily="34" charset="0"/>
                <a:cs typeface="Arial" charset="0"/>
              </a:rPr>
              <a:t>keskiarvot) (Nuorisobarometri 2017)</a:t>
            </a:r>
            <a:endParaRPr lang="fi-FI" altLang="fi-FI" sz="2800" b="1" dirty="0">
              <a:solidFill>
                <a:schemeClr val="tx1"/>
              </a:solidFill>
              <a:latin typeface="Arial Black" pitchFamily="34" charset="0"/>
              <a:cs typeface="Arial" charset="0"/>
            </a:endParaRPr>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925" y="1244601"/>
            <a:ext cx="10406557" cy="553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Nuoli oikealle 7"/>
          <p:cNvSpPr/>
          <p:nvPr/>
        </p:nvSpPr>
        <p:spPr>
          <a:xfrm>
            <a:off x="1255032" y="6046466"/>
            <a:ext cx="663575" cy="19685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Tree>
    <p:extLst>
      <p:ext uri="{BB962C8B-B14F-4D97-AF65-F5344CB8AC3E}">
        <p14:creationId xmlns:p14="http://schemas.microsoft.com/office/powerpoint/2010/main" val="46767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600" dirty="0" smtClean="0"/>
              <a:t>Yhteys tyytyväisyyden ja kouluyhteisöön kuulumisen välillä (Välijärvi 2017)</a:t>
            </a:r>
            <a:endParaRPr lang="fi-FI" sz="3600" dirty="0"/>
          </a:p>
        </p:txBody>
      </p:sp>
      <p:sp>
        <p:nvSpPr>
          <p:cNvPr id="4" name="Päivämäärän paikkamerkki 3"/>
          <p:cNvSpPr>
            <a:spLocks noGrp="1"/>
          </p:cNvSpPr>
          <p:nvPr>
            <p:ph type="dt" sz="half" idx="4294967295"/>
          </p:nvPr>
        </p:nvSpPr>
        <p:spPr>
          <a:xfrm>
            <a:off x="685800" y="6324600"/>
            <a:ext cx="1066800" cy="457200"/>
          </a:xfrm>
          <a:prstGeom prst="rect">
            <a:avLst/>
          </a:prstGeom>
        </p:spPr>
        <p:txBody>
          <a:bodyPr/>
          <a:lstStyle/>
          <a:p>
            <a:pPr>
              <a:defRPr/>
            </a:pPr>
            <a:fld id="{79AE1268-C9F3-41CD-9B14-D538A6CEB0C4}" type="datetime1">
              <a:rPr lang="fi-FI" smtClean="0"/>
              <a:t>15.5.2020</a:t>
            </a:fld>
            <a:endParaRPr lang="fi-FI"/>
          </a:p>
        </p:txBody>
      </p:sp>
      <p:sp>
        <p:nvSpPr>
          <p:cNvPr id="5" name="Alatunnisteen paikkamerkki 4"/>
          <p:cNvSpPr>
            <a:spLocks noGrp="1"/>
          </p:cNvSpPr>
          <p:nvPr>
            <p:ph type="ftr" sz="quarter" idx="11"/>
          </p:nvPr>
        </p:nvSpPr>
        <p:spPr/>
        <p:txBody>
          <a:bodyPr/>
          <a:lstStyle/>
          <a:p>
            <a:pPr>
              <a:defRPr/>
            </a:pPr>
            <a:r>
              <a:rPr lang="fi-FI" smtClean="0"/>
              <a:t>Tomi Kiilakoski</a:t>
            </a:r>
            <a:endParaRPr lang="fi-FI"/>
          </a:p>
        </p:txBody>
      </p:sp>
      <p:sp>
        <p:nvSpPr>
          <p:cNvPr id="7" name="Sisällön paikkamerkki 6"/>
          <p:cNvSpPr>
            <a:spLocks noGrp="1"/>
          </p:cNvSpPr>
          <p:nvPr>
            <p:ph idx="1"/>
          </p:nvPr>
        </p:nvSpPr>
        <p:spPr/>
        <p:txBody>
          <a:bodyPr/>
          <a:lstStyle/>
          <a:p>
            <a:endParaRPr lang="fi-FI"/>
          </a:p>
        </p:txBody>
      </p:sp>
      <p:pic>
        <p:nvPicPr>
          <p:cNvPr id="8" name="Kuva 7"/>
          <p:cNvPicPr>
            <a:picLocks noChangeAspect="1"/>
          </p:cNvPicPr>
          <p:nvPr/>
        </p:nvPicPr>
        <p:blipFill>
          <a:blip r:embed="rId2"/>
          <a:stretch>
            <a:fillRect/>
          </a:stretch>
        </p:blipFill>
        <p:spPr>
          <a:xfrm>
            <a:off x="107504" y="1768947"/>
            <a:ext cx="9146308" cy="4756397"/>
          </a:xfrm>
          <a:prstGeom prst="rect">
            <a:avLst/>
          </a:prstGeom>
        </p:spPr>
      </p:pic>
    </p:spTree>
    <p:extLst>
      <p:ext uri="{BB962C8B-B14F-4D97-AF65-F5344CB8AC3E}">
        <p14:creationId xmlns:p14="http://schemas.microsoft.com/office/powerpoint/2010/main" val="2792108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Yhteenvetäen</a:t>
            </a:r>
            <a:endParaRPr lang="fi-FI" dirty="0"/>
          </a:p>
        </p:txBody>
      </p:sp>
      <p:sp>
        <p:nvSpPr>
          <p:cNvPr id="3" name="Sisällön paikkamerkki 2"/>
          <p:cNvSpPr>
            <a:spLocks noGrp="1"/>
          </p:cNvSpPr>
          <p:nvPr>
            <p:ph idx="1"/>
          </p:nvPr>
        </p:nvSpPr>
        <p:spPr/>
        <p:txBody>
          <a:bodyPr/>
          <a:lstStyle/>
          <a:p>
            <a:r>
              <a:rPr lang="fi-FI" dirty="0" smtClean="0"/>
              <a:t>On oletettavaa, että</a:t>
            </a:r>
          </a:p>
          <a:p>
            <a:pPr marL="342900" indent="-342900">
              <a:buFontTx/>
              <a:buChar char="-"/>
            </a:pPr>
            <a:r>
              <a:rPr lang="fi-FI" dirty="0" smtClean="0"/>
              <a:t>Korona tulee kiihdyttämään taustoista johtuvaa </a:t>
            </a:r>
            <a:r>
              <a:rPr lang="fi-FI" dirty="0" err="1" smtClean="0"/>
              <a:t>epätasa</a:t>
            </a:r>
            <a:r>
              <a:rPr lang="fi-FI" dirty="0" smtClean="0"/>
              <a:t>-arvoisuutta.</a:t>
            </a:r>
          </a:p>
          <a:p>
            <a:pPr marL="342900" indent="-342900">
              <a:buFontTx/>
              <a:buChar char="-"/>
            </a:pPr>
            <a:r>
              <a:rPr lang="fi-FI" dirty="0" smtClean="0"/>
              <a:t>Niille nuorille, joille opiskeluryhmän merkitys on iso, korona tulee hankaloittamaan opiskelupolkua.</a:t>
            </a:r>
          </a:p>
          <a:p>
            <a:pPr marL="342900" indent="-342900">
              <a:buFontTx/>
              <a:buChar char="-"/>
            </a:pPr>
            <a:r>
              <a:rPr lang="fi-FI" dirty="0" smtClean="0"/>
              <a:t>Nuorella olevat voimavarat ovat mahdollisuus joillekin nuorille, ja uhka niille, joiden resurssit eivät tue koulutusta.</a:t>
            </a:r>
          </a:p>
          <a:p>
            <a:pPr marL="342900" indent="-342900">
              <a:buFontTx/>
              <a:buChar char="-"/>
            </a:pPr>
            <a:r>
              <a:rPr lang="fi-FI" dirty="0" smtClean="0"/>
              <a:t>Että osalle nuorista koronan vaikutus opiskelupolkuihin jää muita vähäisemmäksi, ja toisaalta jo identifioitujen riskitekijöiden vaikutus kasvanee. </a:t>
            </a:r>
          </a:p>
          <a:p>
            <a:pPr marL="342900" indent="-342900">
              <a:buFontTx/>
              <a:buChar char="-"/>
            </a:pPr>
            <a:r>
              <a:rPr lang="fi-FI" dirty="0"/>
              <a:t>Yhteisöllisyyden tuoman tuen väheneminen heijastuu paitsi opiskelupolkuihin, myös kokemukseen omasta elämästä.</a:t>
            </a:r>
          </a:p>
          <a:p>
            <a:endParaRPr lang="fi-FI" dirty="0" smtClean="0"/>
          </a:p>
        </p:txBody>
      </p:sp>
    </p:spTree>
    <p:extLst>
      <p:ext uri="{BB962C8B-B14F-4D97-AF65-F5344CB8AC3E}">
        <p14:creationId xmlns:p14="http://schemas.microsoft.com/office/powerpoint/2010/main" val="1958236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800" b="1" dirty="0" smtClean="0"/>
              <a:t>TAUSTAA: koronan vaikutuksia ei tiedetä, mutta vaikuttavia tekijöitä voidaan osoittaa </a:t>
            </a:r>
            <a:endParaRPr lang="fi-FI" sz="2800" b="1" dirty="0"/>
          </a:p>
        </p:txBody>
      </p:sp>
      <p:sp>
        <p:nvSpPr>
          <p:cNvPr id="3" name="Sisällön paikkamerkki 2"/>
          <p:cNvSpPr>
            <a:spLocks noGrp="1"/>
          </p:cNvSpPr>
          <p:nvPr>
            <p:ph idx="1"/>
          </p:nvPr>
        </p:nvSpPr>
        <p:spPr>
          <a:xfrm>
            <a:off x="467544" y="1340768"/>
            <a:ext cx="8229600" cy="4896544"/>
          </a:xfrm>
        </p:spPr>
        <p:txBody>
          <a:bodyPr>
            <a:normAutofit fontScale="62500" lnSpcReduction="20000"/>
          </a:bodyPr>
          <a:lstStyle/>
          <a:p>
            <a:pPr marL="342900" indent="-342900">
              <a:buFont typeface="Arial" panose="020B0604020202020204" pitchFamily="34" charset="0"/>
              <a:buChar char="•"/>
            </a:pPr>
            <a:endParaRPr lang="fi-FI" dirty="0" smtClean="0">
              <a:solidFill>
                <a:schemeClr val="tx1"/>
              </a:solidFill>
            </a:endParaRPr>
          </a:p>
          <a:p>
            <a:pPr marL="342900" indent="-342900">
              <a:buFont typeface="Arial" panose="020B0604020202020204" pitchFamily="34" charset="0"/>
              <a:buChar char="•"/>
            </a:pPr>
            <a:r>
              <a:rPr lang="fi-FI" sz="3300" b="1" dirty="0" smtClean="0">
                <a:solidFill>
                  <a:schemeClr val="tx1"/>
                </a:solidFill>
                <a:latin typeface="+mj-lt"/>
                <a:ea typeface="+mj-ea"/>
                <a:cs typeface="+mj-cs"/>
              </a:rPr>
              <a:t>Jo pitkään on tiedetty, että lasten ja nuorten tausta vaikuttaa heidän koulumenetykseensä. Huolimatta tasa-arvopyrkimyksistä pysyvä </a:t>
            </a:r>
            <a:r>
              <a:rPr lang="fi-FI" sz="3300" b="1" dirty="0" err="1" smtClean="0">
                <a:solidFill>
                  <a:schemeClr val="tx1"/>
                </a:solidFill>
                <a:latin typeface="+mj-lt"/>
                <a:ea typeface="+mj-ea"/>
                <a:cs typeface="+mj-cs"/>
              </a:rPr>
              <a:t>epätasa</a:t>
            </a:r>
            <a:r>
              <a:rPr lang="fi-FI" sz="3300" b="1" dirty="0" smtClean="0">
                <a:solidFill>
                  <a:schemeClr val="tx1"/>
                </a:solidFill>
                <a:latin typeface="+mj-lt"/>
                <a:ea typeface="+mj-ea"/>
                <a:cs typeface="+mj-cs"/>
              </a:rPr>
              <a:t>-arvo (</a:t>
            </a:r>
            <a:r>
              <a:rPr lang="fi-FI" sz="3300" b="1" i="1" dirty="0" err="1" smtClean="0">
                <a:solidFill>
                  <a:schemeClr val="tx1"/>
                </a:solidFill>
                <a:latin typeface="+mj-lt"/>
                <a:ea typeface="+mj-ea"/>
                <a:cs typeface="+mj-cs"/>
              </a:rPr>
              <a:t>persistent</a:t>
            </a:r>
            <a:r>
              <a:rPr lang="fi-FI" sz="3300" b="1" i="1" dirty="0" smtClean="0">
                <a:solidFill>
                  <a:schemeClr val="tx1"/>
                </a:solidFill>
                <a:latin typeface="+mj-lt"/>
                <a:ea typeface="+mj-ea"/>
                <a:cs typeface="+mj-cs"/>
              </a:rPr>
              <a:t> </a:t>
            </a:r>
            <a:r>
              <a:rPr lang="fi-FI" sz="3300" b="1" i="1" dirty="0" err="1" smtClean="0">
                <a:solidFill>
                  <a:schemeClr val="tx1"/>
                </a:solidFill>
                <a:latin typeface="+mj-lt"/>
                <a:ea typeface="+mj-ea"/>
                <a:cs typeface="+mj-cs"/>
              </a:rPr>
              <a:t>inequality</a:t>
            </a:r>
            <a:r>
              <a:rPr lang="fi-FI" sz="3300" b="1" dirty="0" smtClean="0">
                <a:solidFill>
                  <a:schemeClr val="tx1"/>
                </a:solidFill>
                <a:latin typeface="+mj-lt"/>
                <a:ea typeface="+mj-ea"/>
                <a:cs typeface="+mj-cs"/>
              </a:rPr>
              <a:t>) on säilynyt jossakin muodossa. On hyviä perusteita olettaa, että vanhempien ja kodin tarjoamien </a:t>
            </a:r>
            <a:r>
              <a:rPr lang="fi-FI" sz="3300" b="1" i="1" dirty="0" smtClean="0">
                <a:solidFill>
                  <a:schemeClr val="tx1"/>
                </a:solidFill>
                <a:latin typeface="+mj-lt"/>
                <a:ea typeface="+mj-ea"/>
                <a:cs typeface="+mj-cs"/>
              </a:rPr>
              <a:t>resurssien eli voimavarojen </a:t>
            </a:r>
            <a:r>
              <a:rPr lang="fi-FI" sz="3300" b="1" dirty="0" smtClean="0">
                <a:solidFill>
                  <a:schemeClr val="tx1"/>
                </a:solidFill>
                <a:latin typeface="+mj-lt"/>
                <a:ea typeface="+mj-ea"/>
                <a:cs typeface="+mj-cs"/>
              </a:rPr>
              <a:t>merkitys on kasvanut korona-aikana.</a:t>
            </a:r>
          </a:p>
          <a:p>
            <a:pPr marL="342900" indent="-342900">
              <a:buFont typeface="Arial" panose="020B0604020202020204" pitchFamily="34" charset="0"/>
              <a:buChar char="•"/>
            </a:pPr>
            <a:r>
              <a:rPr lang="fi-FI" sz="3300" b="1" dirty="0" smtClean="0">
                <a:solidFill>
                  <a:schemeClr val="tx1"/>
                </a:solidFill>
                <a:latin typeface="+mj-lt"/>
                <a:ea typeface="+mj-ea"/>
                <a:cs typeface="+mj-cs"/>
              </a:rPr>
              <a:t>Koulu, harrastukset ja koti muodostavat keskeiset </a:t>
            </a:r>
            <a:r>
              <a:rPr lang="fi-FI" sz="3300" b="1" i="1" dirty="0" smtClean="0">
                <a:solidFill>
                  <a:schemeClr val="tx1"/>
                </a:solidFill>
                <a:latin typeface="+mj-lt"/>
                <a:ea typeface="+mj-ea"/>
                <a:cs typeface="+mj-cs"/>
              </a:rPr>
              <a:t>kasvuyhteisöt</a:t>
            </a:r>
            <a:r>
              <a:rPr lang="fi-FI" sz="3300" b="1" dirty="0" smtClean="0">
                <a:solidFill>
                  <a:schemeClr val="tx1"/>
                </a:solidFill>
                <a:latin typeface="+mj-lt"/>
                <a:ea typeface="+mj-ea"/>
                <a:cs typeface="+mj-cs"/>
              </a:rPr>
              <a:t>. Toisessa kasvuyhteisössä olevia heikkouksia voidaan tukea muiden kasvuyhteisöjen voimin.</a:t>
            </a:r>
          </a:p>
          <a:p>
            <a:pPr marL="342900" indent="-342900">
              <a:buFont typeface="Arial" panose="020B0604020202020204" pitchFamily="34" charset="0"/>
              <a:buChar char="•"/>
            </a:pPr>
            <a:r>
              <a:rPr lang="fi-FI" sz="3300" b="1" dirty="0" smtClean="0">
                <a:solidFill>
                  <a:schemeClr val="tx1"/>
                </a:solidFill>
                <a:latin typeface="+mj-lt"/>
                <a:ea typeface="+mj-ea"/>
                <a:cs typeface="+mj-cs"/>
              </a:rPr>
              <a:t>Nuoret eivät ole yhtenäinen ryhmä. Siksi tulisi erotella 1) ne, joille etäopetus ja itsenäinen työ on ollut suotuisa ratkaisu, 2) ne joiden opinpolulle tästä on tullut hankaluuksia 3) niistä, joille ratkaisu ei aiheuta suuria poikkeamia. </a:t>
            </a:r>
          </a:p>
          <a:p>
            <a:pPr marL="342900" indent="-342900">
              <a:buFont typeface="Arial" panose="020B0604020202020204" pitchFamily="34" charset="0"/>
              <a:buChar char="•"/>
            </a:pPr>
            <a:r>
              <a:rPr lang="fi-FI" sz="3300" b="1" dirty="0" smtClean="0">
                <a:solidFill>
                  <a:schemeClr val="tx1"/>
                </a:solidFill>
                <a:latin typeface="+mj-lt"/>
                <a:ea typeface="+mj-ea"/>
                <a:cs typeface="+mj-cs"/>
              </a:rPr>
              <a:t>Nuoret elävät yksilöllisen pakkovalinnan kulttuurissa. Itsenäiset valinnat onnistuvat helpommin toisille. Ja juuri siksi ryhmämuotoisuus ja ryhmäratkaisut on nähty yhdeksi ennaltaehkäiseväksi tukitoimeksi. </a:t>
            </a:r>
          </a:p>
          <a:p>
            <a:pPr marL="342900" indent="-342900">
              <a:buFont typeface="Arial" panose="020B0604020202020204" pitchFamily="34" charset="0"/>
              <a:buChar char="•"/>
            </a:pPr>
            <a:r>
              <a:rPr lang="fi-FI" sz="3300" b="1" dirty="0" smtClean="0">
                <a:solidFill>
                  <a:schemeClr val="tx1"/>
                </a:solidFill>
                <a:latin typeface="+mj-lt"/>
                <a:ea typeface="+mj-ea"/>
                <a:cs typeface="+mj-cs"/>
              </a:rPr>
              <a:t>Toimiva ryhmä ja osallisuuden tunne on kannatteleva tekijä nuoren koulutuspolulla. </a:t>
            </a:r>
            <a:endParaRPr lang="fi-FI" dirty="0">
              <a:solidFill>
                <a:schemeClr val="tx1"/>
              </a:solidFill>
            </a:endParaRPr>
          </a:p>
          <a:p>
            <a:pPr marL="342900" indent="-342900">
              <a:buFont typeface="Arial" panose="020B0604020202020204" pitchFamily="34" charset="0"/>
              <a:buChar char="•"/>
            </a:pPr>
            <a:endParaRPr lang="fi-FI" altLang="fi-FI" dirty="0">
              <a:solidFill>
                <a:schemeClr val="tx1"/>
              </a:solidFill>
            </a:endParaRPr>
          </a:p>
          <a:p>
            <a:endParaRPr lang="fi-FI" dirty="0">
              <a:solidFill>
                <a:schemeClr val="tx1"/>
              </a:solidFill>
            </a:endParaRPr>
          </a:p>
        </p:txBody>
      </p:sp>
    </p:spTree>
    <p:extLst>
      <p:ext uri="{BB962C8B-B14F-4D97-AF65-F5344CB8AC3E}">
        <p14:creationId xmlns:p14="http://schemas.microsoft.com/office/powerpoint/2010/main" val="2065751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Yhteishakutulokset vanhempien koulutustason mukaan (Ristikari ym. 2018)</a:t>
            </a:r>
            <a:endParaRPr lang="fi-FI" dirty="0"/>
          </a:p>
        </p:txBody>
      </p:sp>
      <p:pic>
        <p:nvPicPr>
          <p:cNvPr id="5" name="image36.png"/>
          <p:cNvPicPr>
            <a:picLocks noGrp="1"/>
          </p:cNvPicPr>
          <p:nvPr>
            <p:ph idx="1"/>
          </p:nvPr>
        </p:nvPicPr>
        <p:blipFill>
          <a:blip r:embed="rId2"/>
          <a:stretch>
            <a:fillRect/>
          </a:stretch>
        </p:blipFill>
        <p:spPr>
          <a:xfrm>
            <a:off x="628650" y="2122514"/>
            <a:ext cx="7886700" cy="3757559"/>
          </a:xfrm>
          <a:prstGeom prst="rect">
            <a:avLst/>
          </a:prstGeom>
          <a:ln/>
        </p:spPr>
      </p:pic>
      <p:sp>
        <p:nvSpPr>
          <p:cNvPr id="4" name="Alatunnisteen paikkamerkki 3"/>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616488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Koulutuksen yhteys vanhempien tulotasoon näkyy jo varhaislapsuudessa (Ristikari ym.)</a:t>
            </a:r>
            <a:endParaRPr lang="fi-FI" dirty="0"/>
          </a:p>
        </p:txBody>
      </p:sp>
      <p:pic>
        <p:nvPicPr>
          <p:cNvPr id="4" name="Sisällön paikkamerkki 3"/>
          <p:cNvPicPr>
            <a:picLocks noGrp="1" noChangeAspect="1"/>
          </p:cNvPicPr>
          <p:nvPr>
            <p:ph idx="1"/>
          </p:nvPr>
        </p:nvPicPr>
        <p:blipFill>
          <a:blip r:embed="rId2"/>
          <a:stretch>
            <a:fillRect/>
          </a:stretch>
        </p:blipFill>
        <p:spPr>
          <a:xfrm>
            <a:off x="971600" y="1772816"/>
            <a:ext cx="6768752" cy="4156250"/>
          </a:xfrm>
          <a:prstGeom prst="rect">
            <a:avLst/>
          </a:prstGeom>
        </p:spPr>
      </p:pic>
    </p:spTree>
    <p:extLst>
      <p:ext uri="{BB962C8B-B14F-4D97-AF65-F5344CB8AC3E}">
        <p14:creationId xmlns:p14="http://schemas.microsoft.com/office/powerpoint/2010/main" val="3841004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Yhteen vetäen: koulutukselliseen tasa-arvoon on vielä matkaa</a:t>
            </a:r>
            <a:endParaRPr lang="fi-FI" dirty="0"/>
          </a:p>
        </p:txBody>
      </p:sp>
      <p:sp>
        <p:nvSpPr>
          <p:cNvPr id="3" name="Sisällön paikkamerkki 2"/>
          <p:cNvSpPr>
            <a:spLocks noGrp="1"/>
          </p:cNvSpPr>
          <p:nvPr>
            <p:ph idx="1"/>
          </p:nvPr>
        </p:nvSpPr>
        <p:spPr/>
        <p:txBody>
          <a:bodyPr>
            <a:normAutofit/>
          </a:bodyPr>
          <a:lstStyle/>
          <a:p>
            <a:r>
              <a:rPr lang="fi-FI" dirty="0"/>
              <a:t>Kaikki mittaamamme perhetaustan osoittimet ennustavat suoraviivaisesti lapsen koulutuspolkuja. </a:t>
            </a:r>
            <a:r>
              <a:rPr lang="fi-FI" dirty="0" smtClean="0"/>
              <a:t>Korkeammin </a:t>
            </a:r>
            <a:r>
              <a:rPr lang="fi-FI" dirty="0"/>
              <a:t>koulutettujen </a:t>
            </a:r>
            <a:r>
              <a:rPr lang="fi-FI" dirty="0" smtClean="0"/>
              <a:t>ja varakkaiden vanhempien lapset </a:t>
            </a:r>
            <a:r>
              <a:rPr lang="fi-FI" dirty="0"/>
              <a:t>saavat parempia arvosanoja, hakeutuvat muita useammin lukioon, ja jäävät harvemmin koulutuksen ulkopuolelle. </a:t>
            </a:r>
            <a:r>
              <a:rPr lang="fi-FI" dirty="0" smtClean="0"/>
              <a:t>Vanhempien ongelmat ennakoivat lapsen koulupolun ongelmia.</a:t>
            </a:r>
          </a:p>
          <a:p>
            <a:r>
              <a:rPr lang="fi-FI" dirty="0"/>
              <a:t>Koulussa sukupuolella on merkitystä. Poikien keskiarvot olivat tyttöjä huonommat. Esimerkiksi tytöistä yli 21 prosenttia sai keskiarvon yhdeksän ja kymmenen väliltä. Pojilla vastaava luku oli vain 8,5 prosenttia. </a:t>
            </a:r>
            <a:r>
              <a:rPr lang="fi-FI" dirty="0" smtClean="0"/>
              <a:t>Alle </a:t>
            </a:r>
            <a:r>
              <a:rPr lang="fi-FI" dirty="0"/>
              <a:t>seitsemän keskiarvon sai pojista yli kolmannes (36 prosenttia) ja tytöistä vajaa viidennes, 21 prosenttia. Pojat hakeutuvat tyttöjä useammin ammattikouluun. Heitä on myös enemmän yksilöllistetyn opetuksen piirissä. </a:t>
            </a:r>
            <a:endParaRPr lang="fi-FI" dirty="0" smtClean="0"/>
          </a:p>
        </p:txBody>
      </p:sp>
      <p:sp>
        <p:nvSpPr>
          <p:cNvPr id="4" name="Alatunnisteen paikkamerkki 3"/>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146651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1796" y="144463"/>
            <a:ext cx="9251950" cy="908050"/>
          </a:xfrm>
        </p:spPr>
        <p:txBody>
          <a:bodyPr>
            <a:normAutofit fontScale="85000" lnSpcReduction="20000"/>
          </a:bodyPr>
          <a:lstStyle/>
          <a:p>
            <a:pPr marL="0" indent="0">
              <a:spcBef>
                <a:spcPct val="0"/>
              </a:spcBef>
              <a:buNone/>
            </a:pPr>
            <a:r>
              <a:rPr lang="fi-FI" altLang="fi-FI" sz="2800" b="1" dirty="0">
                <a:solidFill>
                  <a:schemeClr val="tx1"/>
                </a:solidFill>
                <a:latin typeface="Arial Black" pitchFamily="34" charset="0"/>
              </a:rPr>
              <a:t>"Kuinka paljon koet oppineesi peruskoulussa ja toisen asteen koulutuksessa seuraavia asioita?" </a:t>
            </a:r>
            <a:r>
              <a:rPr lang="fi-FI" altLang="fi-FI" sz="2800" b="1" dirty="0" smtClean="0">
                <a:solidFill>
                  <a:schemeClr val="tx1"/>
                </a:solidFill>
                <a:latin typeface="Arial Black" pitchFamily="34" charset="0"/>
              </a:rPr>
              <a:t>(%) (NB2017) </a:t>
            </a:r>
            <a:endParaRPr lang="fi-FI" altLang="fi-FI" sz="2800" b="1" dirty="0">
              <a:solidFill>
                <a:schemeClr val="tx1"/>
              </a:solidFill>
              <a:latin typeface="Arial Black"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3" y="540153"/>
            <a:ext cx="9559318" cy="614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241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Taitojen tärkeys ja niiden oppiminen. Nuorisobarometri 2017</a:t>
            </a:r>
            <a:endParaRPr lang="fi-FI" dirty="0"/>
          </a:p>
        </p:txBody>
      </p:sp>
      <p:sp>
        <p:nvSpPr>
          <p:cNvPr id="4" name="Päivämäärän paikkamerkki 3"/>
          <p:cNvSpPr>
            <a:spLocks noGrp="1"/>
          </p:cNvSpPr>
          <p:nvPr>
            <p:ph type="dt" sz="half" idx="4294967295"/>
          </p:nvPr>
        </p:nvSpPr>
        <p:spPr>
          <a:xfrm>
            <a:off x="685800" y="6324600"/>
            <a:ext cx="1066800" cy="457200"/>
          </a:xfrm>
          <a:prstGeom prst="rect">
            <a:avLst/>
          </a:prstGeom>
        </p:spPr>
        <p:txBody>
          <a:bodyPr/>
          <a:lstStyle/>
          <a:p>
            <a:pPr>
              <a:defRPr/>
            </a:pPr>
            <a:fld id="{79AE1268-C9F3-41CD-9B14-D538A6CEB0C4}" type="datetime1">
              <a:rPr lang="fi-FI" smtClean="0"/>
              <a:t>15.5.2020</a:t>
            </a:fld>
            <a:endParaRPr lang="fi-FI"/>
          </a:p>
        </p:txBody>
      </p:sp>
      <p:sp>
        <p:nvSpPr>
          <p:cNvPr id="5" name="Alatunnisteen paikkamerkki 4"/>
          <p:cNvSpPr>
            <a:spLocks noGrp="1"/>
          </p:cNvSpPr>
          <p:nvPr>
            <p:ph type="ftr" sz="quarter" idx="11"/>
          </p:nvPr>
        </p:nvSpPr>
        <p:spPr/>
        <p:txBody>
          <a:bodyPr/>
          <a:lstStyle/>
          <a:p>
            <a:pPr>
              <a:defRPr/>
            </a:pPr>
            <a:r>
              <a:rPr lang="fi-FI" smtClean="0"/>
              <a:t>Tomi Kiilakoski</a:t>
            </a:r>
            <a:endParaRPr lang="fi-FI"/>
          </a:p>
        </p:txBody>
      </p:sp>
      <p:pic>
        <p:nvPicPr>
          <p:cNvPr id="6" name="Sisällön paikkamerkki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56792"/>
            <a:ext cx="7920880" cy="4680520"/>
          </a:xfrm>
          <a:prstGeom prst="rect">
            <a:avLst/>
          </a:prstGeom>
          <a:noFill/>
          <a:ln>
            <a:noFill/>
          </a:ln>
        </p:spPr>
      </p:pic>
      <p:sp>
        <p:nvSpPr>
          <p:cNvPr id="7" name="Ylänuoli 6"/>
          <p:cNvSpPr/>
          <p:nvPr/>
        </p:nvSpPr>
        <p:spPr bwMode="auto">
          <a:xfrm>
            <a:off x="7884368" y="5193196"/>
            <a:ext cx="360040" cy="504056"/>
          </a:xfrm>
          <a:prstGeom prst="up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i-FI" sz="3200" b="0" i="0" u="none" strike="noStrike" cap="none" normalizeH="0" baseline="0" smtClean="0">
              <a:ln>
                <a:noFill/>
              </a:ln>
              <a:solidFill>
                <a:schemeClr val="tx1"/>
              </a:solidFill>
              <a:effectLst/>
              <a:latin typeface="Verdana" pitchFamily="34" charset="0"/>
            </a:endParaRPr>
          </a:p>
        </p:txBody>
      </p:sp>
      <p:sp>
        <p:nvSpPr>
          <p:cNvPr id="8" name="Ylänuoli 7"/>
          <p:cNvSpPr/>
          <p:nvPr/>
        </p:nvSpPr>
        <p:spPr bwMode="auto">
          <a:xfrm>
            <a:off x="755576" y="5701394"/>
            <a:ext cx="360040" cy="504056"/>
          </a:xfrm>
          <a:prstGeom prst="up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i-FI" sz="3200" b="0" i="0" u="none" strike="noStrike" cap="none" normalizeH="0" baseline="0" smtClean="0">
              <a:ln>
                <a:noFill/>
              </a:ln>
              <a:solidFill>
                <a:schemeClr val="tx1"/>
              </a:solidFill>
              <a:effectLst/>
              <a:latin typeface="Verdana" pitchFamily="34" charset="0"/>
            </a:endParaRPr>
          </a:p>
        </p:txBody>
      </p:sp>
      <p:sp>
        <p:nvSpPr>
          <p:cNvPr id="9" name="Ylänuoli 8"/>
          <p:cNvSpPr/>
          <p:nvPr/>
        </p:nvSpPr>
        <p:spPr bwMode="auto">
          <a:xfrm>
            <a:off x="6228184" y="5314714"/>
            <a:ext cx="360040" cy="504056"/>
          </a:xfrm>
          <a:prstGeom prst="up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i-FI" sz="3200" b="0" i="0" u="none" strike="noStrike" cap="none" normalizeH="0" baseline="0" smtClean="0">
              <a:ln>
                <a:noFill/>
              </a:ln>
              <a:solidFill>
                <a:schemeClr val="tx1"/>
              </a:solidFill>
              <a:effectLst/>
              <a:latin typeface="Verdana" pitchFamily="34" charset="0"/>
            </a:endParaRPr>
          </a:p>
        </p:txBody>
      </p:sp>
      <p:sp>
        <p:nvSpPr>
          <p:cNvPr id="11" name="Ylänuoli 10"/>
          <p:cNvSpPr/>
          <p:nvPr/>
        </p:nvSpPr>
        <p:spPr bwMode="auto">
          <a:xfrm>
            <a:off x="1403648" y="5701394"/>
            <a:ext cx="360040" cy="504056"/>
          </a:xfrm>
          <a:prstGeom prst="up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fi-FI" sz="32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933955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a:t>
            </a:r>
            <a:r>
              <a:rPr lang="fi-FI" dirty="0" smtClean="0"/>
              <a:t>ksilön aikakausi</a:t>
            </a:r>
            <a:endParaRPr lang="fi-FI" dirty="0"/>
          </a:p>
        </p:txBody>
      </p:sp>
      <p:sp>
        <p:nvSpPr>
          <p:cNvPr id="3" name="Sisällön paikkamerkki 2"/>
          <p:cNvSpPr>
            <a:spLocks noGrp="1"/>
          </p:cNvSpPr>
          <p:nvPr>
            <p:ph idx="1"/>
          </p:nvPr>
        </p:nvSpPr>
        <p:spPr/>
        <p:txBody>
          <a:bodyPr/>
          <a:lstStyle/>
          <a:p>
            <a:r>
              <a:rPr lang="fi-FI" dirty="0" smtClean="0"/>
              <a:t>Yksilöllisen (pakko)valinnan sukupolvi (</a:t>
            </a:r>
            <a:r>
              <a:rPr lang="fi-FI" dirty="0" err="1" smtClean="0"/>
              <a:t>Hochshildt</a:t>
            </a:r>
            <a:r>
              <a:rPr lang="fi-FI" dirty="0"/>
              <a:t> </a:t>
            </a:r>
            <a:r>
              <a:rPr lang="fi-FI" dirty="0" smtClean="0"/>
              <a:t>2000, Hoikkala &amp; Paju 2008) elää tilanteessa, jossa samanaikaisesti on valittava itsenäisesti elämän keskeisiä pilareita ja kannettava vastuu.</a:t>
            </a:r>
          </a:p>
          <a:p>
            <a:r>
              <a:rPr lang="fi-FI" dirty="0" smtClean="0"/>
              <a:t>Piispa 2018: oman elämän reflektointi, sisäiset kokemukset ja asioiden arvottaminen yksilöllisten kriteerien kautta.</a:t>
            </a:r>
          </a:p>
          <a:p>
            <a:r>
              <a:rPr lang="fi-FI" dirty="0" smtClean="0"/>
              <a:t>Koulutuspolitiikassa on oletettu yksilön pystyvän yksilöllisiin ja rationaalisiin valintoihin. Tämä ei kuitenkaan onnistu kaikilta nuorilta. </a:t>
            </a:r>
          </a:p>
          <a:p>
            <a:endParaRPr lang="fi-FI" dirty="0"/>
          </a:p>
          <a:p>
            <a:r>
              <a:rPr lang="fi-FI" dirty="0" smtClean="0"/>
              <a:t>-&gt; Korona on korostanut yksilön itseohjautuvuutta ja </a:t>
            </a:r>
            <a:r>
              <a:rPr lang="fi-FI" dirty="0" err="1" smtClean="0"/>
              <a:t>minäpystyvyyttä</a:t>
            </a:r>
            <a:r>
              <a:rPr lang="fi-FI" dirty="0" smtClean="0"/>
              <a:t>. Joillekin nuorille tämä on liian kova haaste. Ryhmämuotoisuus  (ryhmä sekä tukee että normittaa) toimii kannattelevana tekijänä. </a:t>
            </a:r>
          </a:p>
          <a:p>
            <a:endParaRPr lang="fi-FI" dirty="0" smtClean="0"/>
          </a:p>
        </p:txBody>
      </p:sp>
      <p:sp>
        <p:nvSpPr>
          <p:cNvPr id="4" name="Päivämäärän paikkamerkki 3"/>
          <p:cNvSpPr>
            <a:spLocks noGrp="1"/>
          </p:cNvSpPr>
          <p:nvPr>
            <p:ph type="dt" sz="half" idx="4294967295"/>
          </p:nvPr>
        </p:nvSpPr>
        <p:spPr>
          <a:xfrm>
            <a:off x="457200" y="6356350"/>
            <a:ext cx="2133600" cy="365125"/>
          </a:xfrm>
          <a:prstGeom prst="rect">
            <a:avLst/>
          </a:prstGeom>
        </p:spPr>
        <p:txBody>
          <a:bodyPr/>
          <a:lstStyle/>
          <a:p>
            <a:fld id="{FBBB0CDC-87B8-4E17-B3E4-CB4FAC7DA9AB}" type="datetime1">
              <a:rPr lang="fi-FI" smtClean="0"/>
              <a:t>15.5.2020</a:t>
            </a:fld>
            <a:endParaRPr lang="fi-FI"/>
          </a:p>
        </p:txBody>
      </p:sp>
      <p:sp>
        <p:nvSpPr>
          <p:cNvPr id="5" name="Alatunnisteen paikkamerkki 4"/>
          <p:cNvSpPr>
            <a:spLocks noGrp="1"/>
          </p:cNvSpPr>
          <p:nvPr>
            <p:ph type="ftr" sz="quarter" idx="11"/>
          </p:nvPr>
        </p:nvSpPr>
        <p:spPr/>
        <p:txBody>
          <a:bodyPr/>
          <a:lstStyle/>
          <a:p>
            <a:r>
              <a:rPr lang="fi-FI" smtClean="0"/>
              <a:t>Tomi Kiilakoski</a:t>
            </a:r>
            <a:endParaRPr lang="fi-FI"/>
          </a:p>
        </p:txBody>
      </p:sp>
    </p:spTree>
    <p:extLst>
      <p:ext uri="{BB962C8B-B14F-4D97-AF65-F5344CB8AC3E}">
        <p14:creationId xmlns:p14="http://schemas.microsoft.com/office/powerpoint/2010/main" val="2518425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1"/>
          <p:cNvSpPr>
            <a:spLocks noGrp="1"/>
          </p:cNvSpPr>
          <p:nvPr>
            <p:ph type="title"/>
          </p:nvPr>
        </p:nvSpPr>
        <p:spPr/>
        <p:txBody>
          <a:bodyPr>
            <a:normAutofit/>
          </a:bodyPr>
          <a:lstStyle/>
          <a:p>
            <a:r>
              <a:rPr lang="fi-FI" altLang="fi-FI" dirty="0" smtClean="0"/>
              <a:t>Nuoret ovat rakentamassa ansiokansiotaan </a:t>
            </a:r>
          </a:p>
        </p:txBody>
      </p:sp>
      <p:sp>
        <p:nvSpPr>
          <p:cNvPr id="12291" name="Sisällön paikkamerkki 2"/>
          <p:cNvSpPr>
            <a:spLocks noGrp="1"/>
          </p:cNvSpPr>
          <p:nvPr>
            <p:ph idx="1"/>
          </p:nvPr>
        </p:nvSpPr>
        <p:spPr/>
        <p:txBody>
          <a:bodyPr>
            <a:normAutofit fontScale="92500" lnSpcReduction="10000"/>
          </a:bodyPr>
          <a:lstStyle/>
          <a:p>
            <a:r>
              <a:rPr lang="fi-FI" altLang="fi-FI" sz="2400" dirty="0" smtClean="0"/>
              <a:t>Käytännön resurssit, kuten asuminen, terveydenhuolto, koulutus (</a:t>
            </a:r>
            <a:r>
              <a:rPr lang="fi-FI" altLang="fi-FI" sz="2400" i="1" dirty="0" smtClean="0"/>
              <a:t>Minulla on). Millainen etäopiskeluympäristö on?</a:t>
            </a:r>
          </a:p>
          <a:p>
            <a:r>
              <a:rPr lang="fi-FI" altLang="fi-FI" sz="2400" dirty="0" smtClean="0"/>
              <a:t>Merkitykset, symboliset resurssit, kuten identiteetti ja kyky käsitteellistää (</a:t>
            </a:r>
            <a:r>
              <a:rPr lang="fi-FI" altLang="fi-FI" sz="2400" i="1" dirty="0" smtClean="0"/>
              <a:t>Minä olen tällainen). Tukeeko käsitys itsestä etäopiskelua.</a:t>
            </a:r>
          </a:p>
          <a:p>
            <a:r>
              <a:rPr lang="fi-FI" altLang="fi-FI" sz="2400" dirty="0" smtClean="0"/>
              <a:t>Tapojen resurssit, kuten kertomisen ja tekemiset tavat. (</a:t>
            </a:r>
            <a:r>
              <a:rPr lang="fi-FI" altLang="fi-FI" sz="2400" i="1" dirty="0" smtClean="0"/>
              <a:t>Näin toimin ja näin onnistun). Millaista tarinaa kerrotaan etäopiskelusta? Miten vertailu muihin nuoriin vaikuttaa käsityksiin?</a:t>
            </a:r>
            <a:endParaRPr lang="fi-FI" altLang="fi-FI" sz="2400" dirty="0" smtClean="0"/>
          </a:p>
          <a:p>
            <a:r>
              <a:rPr lang="fi-FI" altLang="fi-FI" sz="2400" dirty="0" smtClean="0"/>
              <a:t>Sosiaaliset resurssit, ihmissuhteet. </a:t>
            </a:r>
            <a:r>
              <a:rPr lang="fi-FI" altLang="fi-FI" sz="2400" i="1" dirty="0" smtClean="0"/>
              <a:t>(Tällaisten ihmisten tukea, arvostusta ja seuraa minulla on). Miten vanhemmat tai muut sukulaiset tukevat etäopiskelua?</a:t>
            </a:r>
          </a:p>
          <a:p>
            <a:r>
              <a:rPr lang="fi-FI" altLang="fi-FI" sz="2400" dirty="0" smtClean="0"/>
              <a:t>Aaltonen &amp; Lappalainen: syrjäytyneiksi määritellyillä nuorilla on resursseja erilaisia määriä käytössään (vaikuttaa onnistumisiin).</a:t>
            </a:r>
          </a:p>
        </p:txBody>
      </p:sp>
      <p:sp>
        <p:nvSpPr>
          <p:cNvPr id="4" name="Päivämäärän paikkamerkki 3"/>
          <p:cNvSpPr>
            <a:spLocks noGrp="1"/>
          </p:cNvSpPr>
          <p:nvPr>
            <p:ph type="dt" sz="quarter" idx="4294967295"/>
          </p:nvPr>
        </p:nvSpPr>
        <p:spPr>
          <a:xfrm>
            <a:off x="685800" y="6324600"/>
            <a:ext cx="1066800" cy="457200"/>
          </a:xfrm>
          <a:prstGeom prst="rect">
            <a:avLst/>
          </a:prstGeom>
        </p:spPr>
        <p:txBody>
          <a:bodyPr/>
          <a:lstStyle/>
          <a:p>
            <a:pPr>
              <a:defRPr/>
            </a:pPr>
            <a:fld id="{DC6CEEDE-00C2-4F42-8662-22CED8DF2F45}" type="datetime1">
              <a:rPr lang="fi-FI"/>
              <a:pPr>
                <a:defRPr/>
              </a:pPr>
              <a:t>15.5.2020</a:t>
            </a:fld>
            <a:endParaRPr lang="fi-FI" dirty="0"/>
          </a:p>
        </p:txBody>
      </p:sp>
      <p:sp>
        <p:nvSpPr>
          <p:cNvPr id="5" name="Alatunnisteen paikkamerkki 4"/>
          <p:cNvSpPr>
            <a:spLocks noGrp="1"/>
          </p:cNvSpPr>
          <p:nvPr>
            <p:ph type="ftr" sz="quarter" idx="11"/>
          </p:nvPr>
        </p:nvSpPr>
        <p:spPr/>
        <p:txBody>
          <a:bodyPr/>
          <a:lstStyle/>
          <a:p>
            <a:pPr>
              <a:defRPr/>
            </a:pPr>
            <a:r>
              <a:rPr lang="fi-FI" smtClean="0"/>
              <a:t>Tomi Kiilakoski</a:t>
            </a:r>
            <a:endParaRPr lang="fi-FI"/>
          </a:p>
        </p:txBody>
      </p:sp>
    </p:spTree>
    <p:extLst>
      <p:ext uri="{BB962C8B-B14F-4D97-AF65-F5344CB8AC3E}">
        <p14:creationId xmlns:p14="http://schemas.microsoft.com/office/powerpoint/2010/main" val="2297620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ekkarinen sivistysvaliokunta 24.11.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NTS" id="{00F10EF8-5389-4085-867A-7D42919BA57B}" vid="{36B1AAAC-8CF4-414F-B2AA-D519F297568B}"/>
    </a:ext>
  </a:extLst>
</a:theme>
</file>

<file path=ppt/theme/theme10.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NTS" id="{00F10EF8-5389-4085-867A-7D42919BA57B}" vid="{322C0288-4C6E-4E7F-94A2-FBDA01774760}"/>
    </a:ext>
  </a:extLst>
</a:theme>
</file>

<file path=ppt/theme/theme3.xml><?xml version="1.0" encoding="utf-8"?>
<a:theme xmlns:a="http://schemas.openxmlformats.org/drawingml/2006/main" name="5_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NTS" id="{00F10EF8-5389-4085-867A-7D42919BA57B}" vid="{C18D4F52-37C5-48FF-85F8-D8E8055E8956}"/>
    </a:ext>
  </a:extLst>
</a:theme>
</file>

<file path=ppt/theme/theme5.xml><?xml version="1.0" encoding="utf-8"?>
<a:theme xmlns:a="http://schemas.openxmlformats.org/drawingml/2006/main" name="3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NTS" id="{00F10EF8-5389-4085-867A-7D42919BA57B}" vid="{C8294196-7E61-44D6-80F5-6D2A613765F3}"/>
    </a:ext>
  </a:extLst>
</a:theme>
</file>

<file path=ppt/theme/theme6.xml><?xml version="1.0" encoding="utf-8"?>
<a:theme xmlns:a="http://schemas.openxmlformats.org/drawingml/2006/main" name="NTS Perusdi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NTS" id="{00F10EF8-5389-4085-867A-7D42919BA57B}" vid="{45041ED4-0365-40AE-9806-E41FFD1756E4}"/>
    </a:ext>
  </a:extLst>
</a:theme>
</file>

<file path=ppt/theme/theme7.xml><?xml version="1.0" encoding="utf-8"?>
<a:theme xmlns:a="http://schemas.openxmlformats.org/drawingml/2006/main" name="2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NTS" id="{00F10EF8-5389-4085-867A-7D42919BA57B}" vid="{840AF60C-B255-4A8B-BCC8-AF9E23E6A7DC}"/>
    </a:ext>
  </a:extLst>
</a:theme>
</file>

<file path=ppt/theme/theme8.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NTS" id="{00F10EF8-5389-4085-867A-7D42919BA57B}" vid="{88FB8028-E2C4-4709-B34F-66D4468BBED5}"/>
    </a:ext>
  </a:extLst>
</a:theme>
</file>

<file path=ppt/theme/theme9.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hja_kuvasuhde 4_3_ NTS" id="{00F10EF8-5389-4085-867A-7D42919BA57B}" vid="{EF805567-71DE-4F6F-901E-361E4D4F17F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Asiakirja" ma:contentTypeID="0x010100D654F17EFC689B4DB61464252A2B3BD1" ma:contentTypeVersion="2" ma:contentTypeDescription="Luo uusi asiakirja." ma:contentTypeScope="" ma:versionID="14de90bb9519dd7652c3951157d4260b">
  <xsd:schema xmlns:xsd="http://www.w3.org/2001/XMLSchema" xmlns:xs="http://www.w3.org/2001/XMLSchema" xmlns:p="http://schemas.microsoft.com/office/2006/metadata/properties" xmlns:ns1="http://schemas.microsoft.com/sharepoint/v3" xmlns:ns2="a0c7317f-dcb9-485d-84da-bf6fec3725ca" targetNamespace="http://schemas.microsoft.com/office/2006/metadata/properties" ma:root="true" ma:fieldsID="075bb428ab317359a8466732f5c8b89a" ns1:_="" ns2:_="">
    <xsd:import namespace="http://schemas.microsoft.com/sharepoint/v3"/>
    <xsd:import namespace="a0c7317f-dcb9-485d-84da-bf6fec3725c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Ajoituksen alkamispäivämäärä" ma:description="Ajoituksen alkamispäivämäärä on julkaisuominaisuuden luoma sivustosarake. Sillä määritetään päivämäärä ja kellonaika, jolloin vierailijat näkevät sivuston ensimmäisen kerran." ma:hidden="true" ma:internalName="PublishingStartDate">
      <xsd:simpleType>
        <xsd:restriction base="dms:Unknown"/>
      </xsd:simpleType>
    </xsd:element>
    <xsd:element name="PublishingExpirationDate" ma:index="12" nillable="true" ma:displayName="Ajoituksen päättymispäivämäärä" ma:description="Ajoituksen päättymispäivämäärä on julkaisuominaisuuden luoma sivustosarake. Sillä määritetään päivämäärä ja kellonaika, jolloin vierailijat eivät enää näe tätä sivustoa."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c7317f-dcb9-485d-84da-bf6fec3725ca"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ysyvä tunniste" ma:description="Tunniste säilytetään lisättäessä."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a0c7317f-dcb9-485d-84da-bf6fec3725ca">Z3KAZQXCTMCE-1165040914-45</_dlc_DocId>
    <_dlc_DocIdUrl xmlns="a0c7317f-dcb9-485d-84da-bf6fec3725ca">
      <Url>https://sisalto.eduskunta.fi/FI/valiokunnat/tulevaisuusvaliokunta/_layouts/15/DocIdRedir.aspx?ID=Z3KAZQXCTMCE-1165040914-45</Url>
      <Description>Z3KAZQXCTMCE-1165040914-45</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CE32024-5AB2-4CFB-93B8-562A8A33EC66}"/>
</file>

<file path=customXml/itemProps2.xml><?xml version="1.0" encoding="utf-8"?>
<ds:datastoreItem xmlns:ds="http://schemas.openxmlformats.org/officeDocument/2006/customXml" ds:itemID="{1A9E6638-EBAF-41CB-867E-87B6F1F4F671}"/>
</file>

<file path=customXml/itemProps3.xml><?xml version="1.0" encoding="utf-8"?>
<ds:datastoreItem xmlns:ds="http://schemas.openxmlformats.org/officeDocument/2006/customXml" ds:itemID="{615EEAD6-84AE-481A-AF81-29C5EBB0B05A}"/>
</file>

<file path=customXml/itemProps4.xml><?xml version="1.0" encoding="utf-8"?>
<ds:datastoreItem xmlns:ds="http://schemas.openxmlformats.org/officeDocument/2006/customXml" ds:itemID="{24419676-C1A1-4A14-BDDB-2081ACD45F8D}"/>
</file>

<file path=docProps/app.xml><?xml version="1.0" encoding="utf-8"?>
<Properties xmlns="http://schemas.openxmlformats.org/officeDocument/2006/extended-properties" xmlns:vt="http://schemas.openxmlformats.org/officeDocument/2006/docPropsVTypes">
  <Template>Pekkarinen sivistysvaliokunta 24.11.2015</Template>
  <TotalTime>54799</TotalTime>
  <Words>647</Words>
  <Application>Microsoft Office PowerPoint</Application>
  <PresentationFormat>Näytössä katseltava diaesitys (4:3)</PresentationFormat>
  <Paragraphs>49</Paragraphs>
  <Slides>12</Slides>
  <Notes>3</Notes>
  <HiddenSlides>0</HiddenSlides>
  <MMClips>0</MMClips>
  <ScaleCrop>false</ScaleCrop>
  <HeadingPairs>
    <vt:vector size="8" baseType="variant">
      <vt:variant>
        <vt:lpstr>Käytetyt fontit</vt:lpstr>
      </vt:variant>
      <vt:variant>
        <vt:i4>5</vt:i4>
      </vt:variant>
      <vt:variant>
        <vt:lpstr>Teema</vt:lpstr>
      </vt:variant>
      <vt:variant>
        <vt:i4>9</vt:i4>
      </vt:variant>
      <vt:variant>
        <vt:lpstr>Upotetut OLE-palvelimet</vt:lpstr>
      </vt:variant>
      <vt:variant>
        <vt:i4>1</vt:i4>
      </vt:variant>
      <vt:variant>
        <vt:lpstr>Dian otsikot</vt:lpstr>
      </vt:variant>
      <vt:variant>
        <vt:i4>12</vt:i4>
      </vt:variant>
    </vt:vector>
  </HeadingPairs>
  <TitlesOfParts>
    <vt:vector size="27" baseType="lpstr">
      <vt:lpstr>Arial</vt:lpstr>
      <vt:lpstr>Arial Black</vt:lpstr>
      <vt:lpstr>Calibri</vt:lpstr>
      <vt:lpstr>Calibri Light</vt:lpstr>
      <vt:lpstr>Verdana</vt:lpstr>
      <vt:lpstr>Pekkarinen sivistysvaliokunta 24.11.2015</vt:lpstr>
      <vt:lpstr>NTS</vt:lpstr>
      <vt:lpstr>5_Mukautettu suunnittelumalli</vt:lpstr>
      <vt:lpstr>4_Mukautettu suunnittelumalli</vt:lpstr>
      <vt:lpstr>3_Mukautettu suunnittelumalli</vt:lpstr>
      <vt:lpstr>NTS Perusdia</vt:lpstr>
      <vt:lpstr>2_Mukautettu suunnittelumalli</vt:lpstr>
      <vt:lpstr>1_Mukautettu suunnittelumalli</vt:lpstr>
      <vt:lpstr>Mukautettu suunnittelumalli</vt:lpstr>
      <vt:lpstr>Acrobat Document</vt:lpstr>
      <vt:lpstr>  Tulevaisuusvaliokunnan ja sivistysvaliokunnan koronawebinaari 15.5. klo 10-12 Tomi Kiilakoski, FT, dosentti, Nuorisotutkimusverkosto </vt:lpstr>
      <vt:lpstr>TAUSTAA: koronan vaikutuksia ei tiedetä, mutta vaikuttavia tekijöitä voidaan osoittaa </vt:lpstr>
      <vt:lpstr>Yhteishakutulokset vanhempien koulutustason mukaan (Ristikari ym. 2018)</vt:lpstr>
      <vt:lpstr>Koulutuksen yhteys vanhempien tulotasoon näkyy jo varhaislapsuudessa (Ristikari ym.)</vt:lpstr>
      <vt:lpstr>Yhteen vetäen: koulutukselliseen tasa-arvoon on vielä matkaa</vt:lpstr>
      <vt:lpstr>PowerPoint-esitys</vt:lpstr>
      <vt:lpstr>Taitojen tärkeys ja niiden oppiminen. Nuorisobarometri 2017</vt:lpstr>
      <vt:lpstr>Yksilön aikakausi</vt:lpstr>
      <vt:lpstr>Nuoret ovat rakentamassa ansiokansiotaan </vt:lpstr>
      <vt:lpstr>PowerPoint-esitys</vt:lpstr>
      <vt:lpstr>Yhteys tyytyväisyyden ja kouluyhteisöön kuulumisen välillä (Välijärvi 2017)</vt:lpstr>
      <vt:lpstr>Yhteenvetäen</vt:lpstr>
    </vt:vector>
  </TitlesOfParts>
  <Company>Allianssi 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Nuorisobarometri 2016: Tulevaisuus</dc:title>
  <dc:creator>Elina Pekkarinen</dc:creator>
  <cp:lastModifiedBy>Suonsilta Danita</cp:lastModifiedBy>
  <cp:revision>162</cp:revision>
  <dcterms:created xsi:type="dcterms:W3CDTF">2016-01-05T10:58:19Z</dcterms:created>
  <dcterms:modified xsi:type="dcterms:W3CDTF">2020-05-15T10:28:07Z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0x010100D654F17EFC689B4DB61464252A2B3BD1</vt:lpwstr>
  </property>
  <property fmtid="{D5CDD505-2E9C-101B-9397-08002B2CF9AE}" pid="3" name="_dlc_DocIdItemGuid">
    <vt:lpwstr>7d1dee4f-a25f-4913-b340-1884126f9fa2</vt:lpwstr>
  </property>
</Properties>
</file>