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11"/>
    <p:restoredTop sz="94674"/>
  </p:normalViewPr>
  <p:slideViewPr>
    <p:cSldViewPr snapToGrid="0" snapToObjects="1">
      <p:cViewPr varScale="1">
        <p:scale>
          <a:sx n="109" d="100"/>
          <a:sy n="109" d="100"/>
        </p:scale>
        <p:origin x="133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A871F5-52BF-8147-A641-841799EBB7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AA837ED-0A37-E34B-BA9B-4894C37FD4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E739F25-34BC-564B-A4BC-B0E12D8F1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C7C7E7E-8CB8-8947-99F6-4EB5DEF5E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7C7281-E067-A148-9DC8-A874B1911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9434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0C7AB8-7EB3-2349-92D5-B6B7A9FE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289A0FE-991D-AB4D-BCA5-208712554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14C652-A9F6-E14D-9B4B-BB4CE675B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32D61EC-CB48-8142-9E2B-DBFF3DD32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48DD9C2-4FE1-CA4D-9E4E-F6B85868A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902084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B0D9CC6-8FED-6A41-82CC-A5ECF95828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EBBFFCA-3DA2-7C49-867D-D5470EDA1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2C66214-F141-5142-A78D-974449E5A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CD52049-E852-4241-890F-785830634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DC646D-DA7C-084A-A32C-A90A0CA5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3141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C555ED-B5C1-8641-A537-8533AE5F0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B073DE-AEB5-9848-9DB5-6DC14DE25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37E3C9A-735B-1B4A-84DF-BBD419423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8CE2CD9-DEFA-F941-9864-8324DAA12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943B28-4A25-F440-A336-0DF234BC4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7631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7D8011-24A5-FA4F-AB0D-4FC4E6E36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F95C502-0FB6-EF44-A930-C8D400F99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688026-3A45-904C-9996-B884CAFC2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2CD2A20-B575-EE45-BE1B-E807718B1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A67847-2CFB-2F4B-B00A-CA8810B0A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1414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950C27-708E-DD4B-9019-58AC960F9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0AEABB-D7E9-4343-B9DF-45035E02D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45DB600-D29F-8F40-A71F-14C2DA556D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07A6091-5168-8744-B390-74735900F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EB4F368-F0AA-B347-B8AD-82E69AD50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08149B4-7215-8C41-B3DB-9407B7FAF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107761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60C1CB-DB9C-C64B-8F0D-1DF3A57D9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466B52-3D11-2C45-88B2-0385270FA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D1BA822-E90E-7E44-8AB7-E3B05C18B7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A018EF8-B659-3742-BCBF-BD3D8098CF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BF70D83-FA6A-884C-B9B4-0811CCCB17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FB0307B-C585-764D-B32A-0E18DFCDD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E961DD6-A55F-284E-8AA5-3533DFF97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A183A3E-770C-F749-9289-92A8BA0AD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78849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DD38529-DFC2-1E4D-8B9F-B571BF4C3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E3C3A7F-CDC6-A148-AB5C-C78C2F70D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BBB6EF2-F1FE-9C4F-9E20-AC1B2DD80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FCEC8BD-B634-8944-BD79-4D175D3AE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204916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53CB20D-738C-5A43-9379-4E3D86B6E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6F72892-1CAF-B84E-AFD1-E7B0082A6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AC62B17-8397-E748-B872-04D6426A9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52207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F54930-18F1-964B-B523-9DF8F3B95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788F5CF-9BC2-1E44-B1D1-A695A111E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3596B2E-3127-9945-8211-599186FB79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0AE7AA8-DC07-0347-93FB-946318016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A546AF9-F493-1043-9CEE-9AC27D1B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E26A0EE-0521-5C4D-B751-4789952D6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2664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53FB72-FE77-C44F-9285-CF227BF2B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BB7EAC5-765A-7D40-91CF-4C416EE4EF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735D05E-54F5-E147-B65D-16931C3B2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3A4ABEA-001B-F049-A739-556E17168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2CCF31D-4C0A-B547-B605-9A20833E0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ADEAC49-86A1-B64F-9099-2363352FB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2114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DCDABE1-4B98-544B-97DE-7220731AF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sv-FI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14F38E-EA2A-7147-A851-E548C0B92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sv-SE"/>
              <a:t>Klicka här för att ändra format på bakgrundstexten
Nivå två
Nivå tre
Nivå fyra
Nivå fem</a:t>
            </a:r>
            <a:endParaRPr lang="sv-FI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57F6AF-C052-D046-976C-AF326A5F31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250FE-D148-E644-A856-960120FA27C9}" type="datetimeFigureOut">
              <a:rPr lang="sv-FI" smtClean="0"/>
              <a:t>07-03-2019</a:t>
            </a:fld>
            <a:endParaRPr lang="sv-FI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81140B5-ACE3-B446-B0D2-25ECF4D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12D5DC-09A4-F848-8214-9BCEABACD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F3F03-6439-094A-83D7-345C76A61A0A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2645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04CE48-9082-4D4F-A0C6-080D3523F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78786"/>
            <a:ext cx="9144000" cy="1633591"/>
          </a:xfrm>
        </p:spPr>
        <p:txBody>
          <a:bodyPr>
            <a:normAutofit/>
          </a:bodyPr>
          <a:lstStyle/>
          <a:p>
            <a:r>
              <a:rPr lang="sv-FI" b="1" dirty="0">
                <a:latin typeface="Devanagari MT" panose="02000500020000000000" pitchFamily="2" charset="0"/>
                <a:cs typeface="Devanagari MT" panose="02000500020000000000" pitchFamily="2" charset="0"/>
              </a:rPr>
              <a:t>Nordens nya relevans</a:t>
            </a:r>
            <a:r>
              <a:rPr lang="sv-FI" dirty="0"/>
              <a:t/>
            </a:r>
            <a:br>
              <a:rPr lang="sv-FI" dirty="0"/>
            </a:br>
            <a:r>
              <a:rPr lang="sv-FI" sz="2400" dirty="0">
                <a:latin typeface="Devanagari MT" panose="02000500020000000000" pitchFamily="2" charset="0"/>
                <a:cs typeface="Devanagari MT" panose="02000500020000000000" pitchFamily="2" charset="0"/>
              </a:rPr>
              <a:t>8.3.2019</a:t>
            </a:r>
            <a:endParaRPr lang="sv-FI" dirty="0">
              <a:latin typeface="Devanagari MT" panose="02000500020000000000" pitchFamily="2" charset="0"/>
              <a:cs typeface="Devanagari MT" panose="02000500020000000000" pitchFamily="2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A703B87-0AC9-FB48-9B83-7ED7D53EC8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14988"/>
            <a:ext cx="9144000" cy="1356188"/>
          </a:xfrm>
        </p:spPr>
        <p:txBody>
          <a:bodyPr/>
          <a:lstStyle/>
          <a:p>
            <a:r>
              <a:rPr lang="sv-FI" dirty="0">
                <a:latin typeface="Devanagari MT" panose="02000500020000000000" pitchFamily="2" charset="0"/>
                <a:cs typeface="Devanagari MT" panose="02000500020000000000" pitchFamily="2" charset="0"/>
              </a:rPr>
              <a:t>Patrik Lindfors</a:t>
            </a:r>
            <a:br>
              <a:rPr lang="sv-FI" dirty="0">
                <a:latin typeface="Devanagari MT" panose="02000500020000000000" pitchFamily="2" charset="0"/>
                <a:cs typeface="Devanagari MT" panose="02000500020000000000" pitchFamily="2" charset="0"/>
              </a:rPr>
            </a:br>
            <a:r>
              <a:rPr lang="sv-FI" sz="1800" dirty="0">
                <a:latin typeface="Devanagari MT" panose="02000500020000000000" pitchFamily="2" charset="0"/>
                <a:cs typeface="Devanagari MT" panose="02000500020000000000" pitchFamily="2" charset="0"/>
              </a:rPr>
              <a:t>kommunikationsdirektör</a:t>
            </a:r>
            <a:endParaRPr lang="sv-FI" dirty="0">
              <a:latin typeface="Devanagari MT" panose="02000500020000000000" pitchFamily="2" charset="0"/>
              <a:cs typeface="Devanagari MT" panose="02000500020000000000" pitchFamily="2" charset="0"/>
            </a:endParaRPr>
          </a:p>
          <a:p>
            <a:r>
              <a:rPr lang="sv-FI" dirty="0">
                <a:latin typeface="Devanagari MT" panose="02000500020000000000" pitchFamily="2" charset="0"/>
                <a:cs typeface="Devanagari MT" panose="02000500020000000000" pitchFamily="2" charset="0"/>
              </a:rPr>
              <a:t>Finsk-svenska handelskammaren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46136CB7-ECD9-034D-8C09-C15ECB63F4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3896" y="4571176"/>
            <a:ext cx="2864207" cy="1850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075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20344F-4B64-984E-A8D8-66315BFE6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17095"/>
          </a:xfrm>
        </p:spPr>
        <p:txBody>
          <a:bodyPr/>
          <a:lstStyle/>
          <a:p>
            <a:r>
              <a:rPr lang="sv-FI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Norden är starkare än vi tror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EB72087-89AD-404B-8A0C-A86A0B869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7703"/>
            <a:ext cx="10515600" cy="4150760"/>
          </a:xfrm>
        </p:spPr>
        <p:txBody>
          <a:bodyPr/>
          <a:lstStyle/>
          <a:p>
            <a:r>
              <a:rPr lang="sv-FI" dirty="0"/>
              <a:t>27 miljoner invånare </a:t>
            </a:r>
          </a:p>
          <a:p>
            <a:pPr lvl="1"/>
            <a:r>
              <a:rPr lang="sv-FI" dirty="0"/>
              <a:t>Cirka 30 miljoner 2030</a:t>
            </a:r>
          </a:p>
          <a:p>
            <a:r>
              <a:rPr lang="sv-FI" dirty="0"/>
              <a:t>Tillsammans är Norden ett av de rikaste områdena i världen </a:t>
            </a:r>
          </a:p>
          <a:p>
            <a:pPr lvl="1"/>
            <a:r>
              <a:rPr lang="sv-FI" dirty="0"/>
              <a:t>Hög levnadsstandard och jämlikhet</a:t>
            </a:r>
          </a:p>
          <a:p>
            <a:r>
              <a:rPr lang="sv-FI" dirty="0"/>
              <a:t>Mätt i BNP 12:e störst i världen</a:t>
            </a:r>
          </a:p>
          <a:p>
            <a:r>
              <a:rPr lang="sv-FI" dirty="0"/>
              <a:t>Stor hemmamarknad för nordiska företag</a:t>
            </a:r>
          </a:p>
          <a:p>
            <a:r>
              <a:rPr lang="sv-FI" dirty="0"/>
              <a:t>Långvarig integration inom näringslivet mellan Finland och Sverige</a:t>
            </a:r>
          </a:p>
        </p:txBody>
      </p:sp>
    </p:spTree>
    <p:extLst>
      <p:ext uri="{BB962C8B-B14F-4D97-AF65-F5344CB8AC3E}">
        <p14:creationId xmlns:p14="http://schemas.microsoft.com/office/powerpoint/2010/main" val="1645711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0B91E2-9357-7449-9A1A-051DD6726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b="1" dirty="0"/>
              <a:t>Norden är Finlands viktigaste referens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88837E5-6269-024F-8D1F-20B1F9FD1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7057"/>
            <a:ext cx="10515600" cy="3321728"/>
          </a:xfrm>
        </p:spPr>
        <p:txBody>
          <a:bodyPr>
            <a:normAutofit fontScale="92500" lnSpcReduction="10000"/>
          </a:bodyPr>
          <a:lstStyle/>
          <a:p>
            <a:r>
              <a:rPr lang="sv-FI" dirty="0"/>
              <a:t>De nordiska länderna är Finlands viktigaste partners inom tre områden: ekonomi, kultur och försvar</a:t>
            </a:r>
          </a:p>
          <a:p>
            <a:r>
              <a:rPr lang="sv-FI" dirty="0"/>
              <a:t>Finland blir ensamt om kontakterna till övriga Norden försvagas </a:t>
            </a:r>
          </a:p>
          <a:p>
            <a:r>
              <a:rPr lang="sv-FI" dirty="0"/>
              <a:t>Finland är ekonomiskt svagare än grannländerna</a:t>
            </a:r>
          </a:p>
          <a:p>
            <a:pPr lvl="1"/>
            <a:r>
              <a:rPr lang="sv-FI" dirty="0"/>
              <a:t>BNP, sysselsättning, statsskuld, lönenivå, utflyttning, tillväxtutsikter… </a:t>
            </a:r>
          </a:p>
          <a:p>
            <a:pPr lvl="1"/>
            <a:r>
              <a:rPr lang="sv-FI" dirty="0"/>
              <a:t>Norden en viktig marknad med stor potential</a:t>
            </a:r>
          </a:p>
          <a:p>
            <a:r>
              <a:rPr lang="sv-FI" dirty="0"/>
              <a:t>Finländarna vet mer om övriga Norden än vice versa</a:t>
            </a:r>
          </a:p>
          <a:p>
            <a:pPr lvl="1"/>
            <a:r>
              <a:rPr lang="sv-FI" dirty="0"/>
              <a:t>Antalet korrespondenter i Stockholm vs Helsingfors</a:t>
            </a:r>
          </a:p>
        </p:txBody>
      </p:sp>
      <p:sp>
        <p:nvSpPr>
          <p:cNvPr id="4" name="Streckad höger 3">
            <a:extLst>
              <a:ext uri="{FF2B5EF4-FFF2-40B4-BE49-F238E27FC236}">
                <a16:creationId xmlns:a16="http://schemas.microsoft.com/office/drawing/2014/main" id="{03C912E2-550A-1C4F-88CE-98B0E53CDAEE}"/>
              </a:ext>
            </a:extLst>
          </p:cNvPr>
          <p:cNvSpPr/>
          <p:nvPr/>
        </p:nvSpPr>
        <p:spPr>
          <a:xfrm>
            <a:off x="1649856" y="5506842"/>
            <a:ext cx="733746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8" name="Rektangel med rundade hörn 7">
            <a:extLst>
              <a:ext uri="{FF2B5EF4-FFF2-40B4-BE49-F238E27FC236}">
                <a16:creationId xmlns:a16="http://schemas.microsoft.com/office/drawing/2014/main" id="{2DAB5D52-D515-DB4E-A904-11166F0E2CA8}"/>
              </a:ext>
            </a:extLst>
          </p:cNvPr>
          <p:cNvSpPr/>
          <p:nvPr/>
        </p:nvSpPr>
        <p:spPr>
          <a:xfrm>
            <a:off x="2589085" y="5276546"/>
            <a:ext cx="5404207" cy="9452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FI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4D24AFE1-557C-C748-B72B-702B6585A717}"/>
              </a:ext>
            </a:extLst>
          </p:cNvPr>
          <p:cNvSpPr txBox="1"/>
          <p:nvPr/>
        </p:nvSpPr>
        <p:spPr>
          <a:xfrm>
            <a:off x="2702100" y="5333658"/>
            <a:ext cx="5291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sz="2400" dirty="0"/>
              <a:t>Finland är det land som har mest att vinna på ett starkare nordiskt samarbete</a:t>
            </a:r>
          </a:p>
        </p:txBody>
      </p:sp>
    </p:spTree>
    <p:extLst>
      <p:ext uri="{BB962C8B-B14F-4D97-AF65-F5344CB8AC3E}">
        <p14:creationId xmlns:p14="http://schemas.microsoft.com/office/powerpoint/2010/main" val="1133661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763D9-FFDE-AB4F-8251-F33403BEF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24627"/>
          </a:xfrm>
        </p:spPr>
        <p:txBody>
          <a:bodyPr/>
          <a:lstStyle/>
          <a:p>
            <a:r>
              <a:rPr lang="sv-FI" b="1" dirty="0"/>
              <a:t>Gränshinder bromsar utbytet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A4161F-89C2-CF4D-9B19-A4EF9CCA3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3865"/>
            <a:ext cx="10515600" cy="4533098"/>
          </a:xfrm>
        </p:spPr>
        <p:txBody>
          <a:bodyPr/>
          <a:lstStyle/>
          <a:p>
            <a:r>
              <a:rPr lang="sv-FI" dirty="0"/>
              <a:t>Det nordiska samarbetet kräver fortlöpande satsningar och arbete</a:t>
            </a:r>
          </a:p>
          <a:p>
            <a:pPr lvl="1"/>
            <a:r>
              <a:rPr lang="sv-FI" dirty="0"/>
              <a:t>Konkret arbete på olika nivåer</a:t>
            </a:r>
          </a:p>
          <a:p>
            <a:r>
              <a:rPr lang="sv-FI" dirty="0"/>
              <a:t>Viktigt att avlägsna administrativa gränshinder</a:t>
            </a:r>
          </a:p>
          <a:p>
            <a:pPr lvl="1"/>
            <a:r>
              <a:rPr lang="sv-FI" dirty="0"/>
              <a:t>Gränshinder gör det svårare att arbeta i grannländerna eller svårare för företag att etablera sig i övriga Norden</a:t>
            </a:r>
          </a:p>
          <a:p>
            <a:r>
              <a:rPr lang="sv-FI" dirty="0"/>
              <a:t>Behövs en fortlöpande dialog på tjänstemannanivå</a:t>
            </a:r>
          </a:p>
          <a:p>
            <a:pPr lvl="1"/>
            <a:r>
              <a:rPr lang="sv-FI" dirty="0"/>
              <a:t>Koordinera lagstiftnigen i de olika länderna</a:t>
            </a:r>
          </a:p>
          <a:p>
            <a:pPr lvl="1"/>
            <a:r>
              <a:rPr lang="sv-FI" dirty="0"/>
              <a:t>Risk för att nya lagar bromsar upp utbytet mellan länderna</a:t>
            </a:r>
          </a:p>
          <a:p>
            <a:pPr lvl="2"/>
            <a:r>
              <a:rPr lang="sv-FI" dirty="0"/>
              <a:t>Utveckla det nuvarande flaggningssystemet</a:t>
            </a:r>
          </a:p>
          <a:p>
            <a:endParaRPr lang="sv-FI" dirty="0"/>
          </a:p>
          <a:p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4072093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B8CF4C-A60B-7744-82D8-1A284B32B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7915"/>
            <a:ext cx="10515600" cy="1042435"/>
          </a:xfrm>
        </p:spPr>
        <p:txBody>
          <a:bodyPr/>
          <a:lstStyle/>
          <a:p>
            <a:r>
              <a:rPr lang="sv-FI" b="1" dirty="0"/>
              <a:t>Konkreta åtgärder skapar engagemang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882896E-383D-1645-83F5-4736923A1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9694"/>
            <a:ext cx="10114052" cy="3747124"/>
          </a:xfrm>
        </p:spPr>
        <p:txBody>
          <a:bodyPr/>
          <a:lstStyle/>
          <a:p>
            <a:r>
              <a:rPr lang="sv-FI" dirty="0"/>
              <a:t>Intresset för nordiskt samarbete påverkas av externa faktorer</a:t>
            </a:r>
          </a:p>
          <a:p>
            <a:pPr lvl="1"/>
            <a:r>
              <a:rPr lang="sv-FI" dirty="0"/>
              <a:t>Ryssland, USA, globala ekonomiska risker och splittringen inom EU </a:t>
            </a:r>
          </a:p>
          <a:p>
            <a:r>
              <a:rPr lang="sv-FI" dirty="0"/>
              <a:t>Problem nr 1: Det nordiska samarbetet väcker inga större känslor och engagemang</a:t>
            </a:r>
          </a:p>
          <a:p>
            <a:pPr lvl="1"/>
            <a:r>
              <a:rPr lang="sv-FI" dirty="0"/>
              <a:t>Samarbetet ses som en självklarhet</a:t>
            </a:r>
          </a:p>
          <a:p>
            <a:pPr lvl="1"/>
            <a:r>
              <a:rPr lang="sv-FI" dirty="0"/>
              <a:t>Möjlighet för Finland att ta en aktiv roll</a:t>
            </a:r>
          </a:p>
          <a:p>
            <a:r>
              <a:rPr lang="sv-FI" dirty="0"/>
              <a:t>Lösningar på konkreta problem bästa marknadsföringen</a:t>
            </a:r>
          </a:p>
          <a:p>
            <a:pPr lvl="1"/>
            <a:r>
              <a:rPr lang="sv-FI" dirty="0"/>
              <a:t>Mobilabonnemang, bankkonto mm.</a:t>
            </a:r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4163864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29A37F-5224-CE4D-AAA2-9BE42B356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0790"/>
          </a:xfrm>
        </p:spPr>
        <p:txBody>
          <a:bodyPr/>
          <a:lstStyle/>
          <a:p>
            <a:r>
              <a:rPr lang="sv-FI" b="1" dirty="0"/>
              <a:t>Starkare tillsammans i en digital värld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9879C5-5E72-0148-BC2E-8FFA05257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21" y="1976724"/>
            <a:ext cx="4116861" cy="3910427"/>
          </a:xfrm>
        </p:spPr>
        <p:txBody>
          <a:bodyPr>
            <a:normAutofit lnSpcReduction="10000"/>
          </a:bodyPr>
          <a:lstStyle/>
          <a:p>
            <a:r>
              <a:rPr lang="sv-FI" dirty="0"/>
              <a:t>De nordiska länderna är ”Digital Frontrunners”</a:t>
            </a:r>
          </a:p>
          <a:p>
            <a:pPr lvl="1"/>
            <a:r>
              <a:rPr lang="sv-FI" dirty="0"/>
              <a:t>Förutsättningar att nå framgång inom de branscher som driver den ekonomiska utvecklingen</a:t>
            </a:r>
          </a:p>
          <a:p>
            <a:pPr lvl="1"/>
            <a:r>
              <a:rPr lang="sv-FI" dirty="0"/>
              <a:t>Liten befolkning</a:t>
            </a:r>
          </a:p>
          <a:p>
            <a:pPr lvl="1"/>
            <a:r>
              <a:rPr lang="sv-FI" dirty="0"/>
              <a:t>Innovation och export</a:t>
            </a:r>
          </a:p>
          <a:p>
            <a:pPr lvl="1"/>
            <a:r>
              <a:rPr lang="sv-FI" dirty="0"/>
              <a:t>Kan fungera som förebilder för övriga Europa</a:t>
            </a:r>
          </a:p>
          <a:p>
            <a:pPr lvl="1"/>
            <a:endParaRPr lang="sv-FI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5F75292-13AD-EA47-928D-5E702F9B35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498" y="1504758"/>
            <a:ext cx="7203627" cy="5286062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114300"/>
          </a:effectLst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FF72BB7A-A4F4-E847-BBFA-72925D4B1F62}"/>
              </a:ext>
            </a:extLst>
          </p:cNvPr>
          <p:cNvSpPr txBox="1"/>
          <p:nvPr/>
        </p:nvSpPr>
        <p:spPr>
          <a:xfrm>
            <a:off x="1359244" y="6185097"/>
            <a:ext cx="32992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FI" sz="1400" i="1" dirty="0"/>
              <a:t>Boston Consulting Group</a:t>
            </a:r>
          </a:p>
        </p:txBody>
      </p:sp>
    </p:spTree>
    <p:extLst>
      <p:ext uri="{BB962C8B-B14F-4D97-AF65-F5344CB8AC3E}">
        <p14:creationId xmlns:p14="http://schemas.microsoft.com/office/powerpoint/2010/main" val="227152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a0c7317f-dcb9-485d-84da-bf6fec3725ca">Z3KAZQXCTMCE-1165040914-33</_dlc_DocId>
    <_dlc_DocIdUrl xmlns="a0c7317f-dcb9-485d-84da-bf6fec3725ca">
      <Url>https://sisalto.eduskunta.fi/FI/valiokunnat/tulevaisuusvaliokunta/_layouts/15/DocIdRedir.aspx?ID=Z3KAZQXCTMCE-1165040914-33</Url>
      <Description>Z3KAZQXCTMCE-1165040914-33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4F17EFC689B4DB61464252A2B3BD1" ma:contentTypeVersion="2" ma:contentTypeDescription="Luo uusi asiakirja." ma:contentTypeScope="" ma:versionID="14de90bb9519dd7652c3951157d4260b">
  <xsd:schema xmlns:xsd="http://www.w3.org/2001/XMLSchema" xmlns:xs="http://www.w3.org/2001/XMLSchema" xmlns:p="http://schemas.microsoft.com/office/2006/metadata/properties" xmlns:ns1="http://schemas.microsoft.com/sharepoint/v3" xmlns:ns2="a0c7317f-dcb9-485d-84da-bf6fec3725ca" targetNamespace="http://schemas.microsoft.com/office/2006/metadata/properties" ma:root="true" ma:fieldsID="075bb428ab317359a8466732f5c8b89a" ns1:_="" ns2:_="">
    <xsd:import namespace="http://schemas.microsoft.com/sharepoint/v3"/>
    <xsd:import namespace="a0c7317f-dcb9-485d-84da-bf6fec3725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Ajoituksen alkamispäivämäärä" ma:description="Ajoituksen alkamispäivämäärä on julkaisuominaisuuden luoma sivustosarake. Sillä määritetään päivämäärä ja kellonaika, jolloin vierailijat näkevät sivuston ensimmäisen kerran." ma:hidden="true" ma:internalName="PublishingStartDate">
      <xsd:simpleType>
        <xsd:restriction base="dms:Unknown"/>
      </xsd:simpleType>
    </xsd:element>
    <xsd:element name="PublishingExpirationDate" ma:index="12" nillable="true" ma:displayName="Ajoituksen päättymispäivämäärä" ma:description="Ajoituksen päättymispäivämäärä on julkaisuominaisuuden luoma sivustosarake. Sillä määritetään päivämäärä ja kellonaika, jolloin vierailijat eivät enää näe tätä sivustoa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c7317f-dcb9-485d-84da-bf6fec3725c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ysyvä tunniste" ma:description="Tunniste säilytetään lisättäessä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2DBC36-3127-4CF0-8E35-4DEF764D519D}"/>
</file>

<file path=customXml/itemProps2.xml><?xml version="1.0" encoding="utf-8"?>
<ds:datastoreItem xmlns:ds="http://schemas.openxmlformats.org/officeDocument/2006/customXml" ds:itemID="{6A6D7C96-12AA-4F41-8A43-A70A211DD5CE}"/>
</file>

<file path=customXml/itemProps3.xml><?xml version="1.0" encoding="utf-8"?>
<ds:datastoreItem xmlns:ds="http://schemas.openxmlformats.org/officeDocument/2006/customXml" ds:itemID="{88FA3CB4-093E-4607-BA7E-EE5C2DD446F9}"/>
</file>

<file path=customXml/itemProps4.xml><?xml version="1.0" encoding="utf-8"?>
<ds:datastoreItem xmlns:ds="http://schemas.openxmlformats.org/officeDocument/2006/customXml" ds:itemID="{B37CD456-8FDE-46AD-A3A1-FB9E264945A7}"/>
</file>

<file path=docProps/app.xml><?xml version="1.0" encoding="utf-8"?>
<Properties xmlns="http://schemas.openxmlformats.org/officeDocument/2006/extended-properties" xmlns:vt="http://schemas.openxmlformats.org/officeDocument/2006/docPropsVTypes">
  <Template>{23527DD7-4971-FA4D-998A-6FF7D7E020CD}tf10001057</Template>
  <TotalTime>267</TotalTime>
  <Words>302</Words>
  <Application>Microsoft Office PowerPoint</Application>
  <PresentationFormat>Laajakuva</PresentationFormat>
  <Paragraphs>45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Devanagari MT</vt:lpstr>
      <vt:lpstr>Helvetica Neue</vt:lpstr>
      <vt:lpstr>Office-tema</vt:lpstr>
      <vt:lpstr>Nordens nya relevans 8.3.2019</vt:lpstr>
      <vt:lpstr>Norden är starkare än vi tror</vt:lpstr>
      <vt:lpstr>Norden är Finlands viktigaste referens</vt:lpstr>
      <vt:lpstr>Gränshinder bromsar utbytet</vt:lpstr>
      <vt:lpstr>Konkreta åtgärder skapar engagemang</vt:lpstr>
      <vt:lpstr>Starkare tillsammans i en digital värld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Patrik Lindfors</dc:creator>
  <cp:lastModifiedBy>Turula Ilkka</cp:lastModifiedBy>
  <cp:revision>18</cp:revision>
  <dcterms:created xsi:type="dcterms:W3CDTF">2019-03-07T08:29:21Z</dcterms:created>
  <dcterms:modified xsi:type="dcterms:W3CDTF">2019-03-07T13:02:16Z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0x010100D654F17EFC689B4DB61464252A2B3BD1</vt:lpwstr>
  </property>
  <property fmtid="{D5CDD505-2E9C-101B-9397-08002B2CF9AE}" pid="3" name="_dlc_DocIdItemGuid">
    <vt:lpwstr>569c81c1-1430-4a4e-8b6d-5d98863be2e5</vt:lpwstr>
  </property>
</Properties>
</file>