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132" r:id="rId5"/>
    <p:sldId id="1113" r:id="rId6"/>
    <p:sldId id="1087" r:id="rId7"/>
    <p:sldId id="1137" r:id="rId8"/>
    <p:sldId id="1134" r:id="rId9"/>
    <p:sldId id="1133" r:id="rId10"/>
    <p:sldId id="1136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0">
          <p15:clr>
            <a:srgbClr val="A4A3A4"/>
          </p15:clr>
        </p15:guide>
        <p15:guide id="2" orient="horz" pos="464" userDrawn="1">
          <p15:clr>
            <a:srgbClr val="A4A3A4"/>
          </p15:clr>
        </p15:guide>
        <p15:guide id="3" pos="1077">
          <p15:clr>
            <a:srgbClr val="A4A3A4"/>
          </p15:clr>
        </p15:guide>
        <p15:guide id="4" pos="14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vi Luonila" initials="ML" lastIdx="18" clrIdx="0">
    <p:extLst>
      <p:ext uri="{19B8F6BF-5375-455C-9EA6-DF929625EA0E}">
        <p15:presenceInfo xmlns:p15="http://schemas.microsoft.com/office/powerpoint/2012/main" userId="S::mervi.luonila@cupore.fi::de167cc2-e4d0-4b57-8a55-286503a30d29" providerId="AD"/>
      </p:ext>
    </p:extLst>
  </p:cmAuthor>
  <p:cmAuthor id="2" name="Sakarias Sokka" initials="SS" lastIdx="6" clrIdx="1">
    <p:extLst>
      <p:ext uri="{19B8F6BF-5375-455C-9EA6-DF929625EA0E}">
        <p15:presenceInfo xmlns:p15="http://schemas.microsoft.com/office/powerpoint/2012/main" userId="S::Sakarias.Sokka@cupore.fi::ecb50be2-82e3-402e-811e-44c3385fbb5d" providerId="AD"/>
      </p:ext>
    </p:extLst>
  </p:cmAuthor>
  <p:cmAuthor id="3" name="Katja Oksanen-Särelä" initials="KO" lastIdx="1" clrIdx="2">
    <p:extLst>
      <p:ext uri="{19B8F6BF-5375-455C-9EA6-DF929625EA0E}">
        <p15:presenceInfo xmlns:p15="http://schemas.microsoft.com/office/powerpoint/2012/main" userId="S::katja.oksanen-sarela@cupore.fi::e68ee39b-93ff-40da-86f1-ba7375d0afc1" providerId="AD"/>
      </p:ext>
    </p:extLst>
  </p:cmAuthor>
  <p:cmAuthor id="4" name="Marjo Mäenpää" initials="MM" lastIdx="2" clrIdx="3">
    <p:extLst>
      <p:ext uri="{19B8F6BF-5375-455C-9EA6-DF929625EA0E}">
        <p15:presenceInfo xmlns:p15="http://schemas.microsoft.com/office/powerpoint/2012/main" userId="S::marjo.maenpaa@cupore.fi::1afaa1b9-d15d-443e-9464-8a3b07161162" providerId="AD"/>
      </p:ext>
    </p:extLst>
  </p:cmAuthor>
  <p:cmAuthor id="5" name="Maria Hirvi-Ijäs" initials="MH" lastIdx="1" clrIdx="4">
    <p:extLst>
      <p:ext uri="{19B8F6BF-5375-455C-9EA6-DF929625EA0E}">
        <p15:presenceInfo xmlns:p15="http://schemas.microsoft.com/office/powerpoint/2012/main" userId="S::maria.hirvi-ijas@cupore.fi::66a2c923-9683-4dd9-b746-9e8e37160bc1" providerId="AD"/>
      </p:ext>
    </p:extLst>
  </p:cmAuthor>
  <p:cmAuthor id="6" name="Tiina Kautio" initials="TK" lastIdx="3" clrIdx="5">
    <p:extLst>
      <p:ext uri="{19B8F6BF-5375-455C-9EA6-DF929625EA0E}">
        <p15:presenceInfo xmlns:p15="http://schemas.microsoft.com/office/powerpoint/2012/main" userId="S::Tiina.Kautio@cupore.fi::819e813a-15a3-424b-9abb-f59d7352f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2E"/>
    <a:srgbClr val="A20000"/>
    <a:srgbClr val="2F2F2F"/>
    <a:srgbClr val="FBC81F"/>
    <a:srgbClr val="FBB62B"/>
    <a:srgbClr val="2C4054"/>
    <a:srgbClr val="364D65"/>
    <a:srgbClr val="FADF35"/>
    <a:srgbClr val="666666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F9A76-2489-4525-8603-4C6625A1E295}" v="1" dt="2020-05-14T06:37:45.219"/>
    <p1510:client id="{C7730CA2-B353-482C-82E4-E9A2FA451A7F}" v="16" dt="2020-05-14T08:42:31.70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>
        <p:guide orient="horz" pos="8140"/>
        <p:guide orient="horz" pos="464"/>
        <p:guide pos="1077"/>
        <p:guide pos="14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nerva" userId="S::anna.kanerva@cupore.fi::bcc1e019-3e29-465f-a3f6-32b69b333eef" providerId="AD" clId="Web-{0D6F9A76-2489-4525-8603-4C6625A1E295}"/>
    <pc:docChg chg="modSld">
      <pc:chgData name="Anna Kanerva" userId="S::anna.kanerva@cupore.fi::bcc1e019-3e29-465f-a3f6-32b69b333eef" providerId="AD" clId="Web-{0D6F9A76-2489-4525-8603-4C6625A1E295}" dt="2020-05-14T06:37:45.219" v="0" actId="1076"/>
      <pc:docMkLst>
        <pc:docMk/>
      </pc:docMkLst>
      <pc:sldChg chg="modSp">
        <pc:chgData name="Anna Kanerva" userId="S::anna.kanerva@cupore.fi::bcc1e019-3e29-465f-a3f6-32b69b333eef" providerId="AD" clId="Web-{0D6F9A76-2489-4525-8603-4C6625A1E295}" dt="2020-05-14T06:37:45.219" v="0" actId="1076"/>
        <pc:sldMkLst>
          <pc:docMk/>
          <pc:sldMk cId="1434372837" sldId="1134"/>
        </pc:sldMkLst>
        <pc:picChg chg="mod">
          <ac:chgData name="Anna Kanerva" userId="S::anna.kanerva@cupore.fi::bcc1e019-3e29-465f-a3f6-32b69b333eef" providerId="AD" clId="Web-{0D6F9A76-2489-4525-8603-4C6625A1E295}" dt="2020-05-14T06:37:45.219" v="0" actId="1076"/>
          <ac:picMkLst>
            <pc:docMk/>
            <pc:sldMk cId="1434372837" sldId="1134"/>
            <ac:picMk id="7" creationId="{4BC5A714-2C5F-1F40-A80E-5A9C3533E151}"/>
          </ac:picMkLst>
        </pc:picChg>
      </pc:sldChg>
    </pc:docChg>
  </pc:docChgLst>
  <pc:docChgLst>
    <pc:chgData name="Marjo Mäenpää" userId="S::marjo.maenpaa@cupore.fi::1afaa1b9-d15d-443e-9464-8a3b07161162" providerId="AD" clId="Web-{C7730CA2-B353-482C-82E4-E9A2FA451A7F}"/>
    <pc:docChg chg="modSld">
      <pc:chgData name="Marjo Mäenpää" userId="S::marjo.maenpaa@cupore.fi::1afaa1b9-d15d-443e-9464-8a3b07161162" providerId="AD" clId="Web-{C7730CA2-B353-482C-82E4-E9A2FA451A7F}" dt="2020-05-14T08:42:31.246" v="14" actId="20577"/>
      <pc:docMkLst>
        <pc:docMk/>
      </pc:docMkLst>
      <pc:sldChg chg="modSp">
        <pc:chgData name="Marjo Mäenpää" userId="S::marjo.maenpaa@cupore.fi::1afaa1b9-d15d-443e-9464-8a3b07161162" providerId="AD" clId="Web-{C7730CA2-B353-482C-82E4-E9A2FA451A7F}" dt="2020-05-14T08:42:07.059" v="8" actId="20577"/>
        <pc:sldMkLst>
          <pc:docMk/>
          <pc:sldMk cId="1830619815" sldId="1087"/>
        </pc:sldMkLst>
        <pc:spChg chg="mod">
          <ac:chgData name="Marjo Mäenpää" userId="S::marjo.maenpaa@cupore.fi::1afaa1b9-d15d-443e-9464-8a3b07161162" providerId="AD" clId="Web-{C7730CA2-B353-482C-82E4-E9A2FA451A7F}" dt="2020-05-14T08:42:07.059" v="8" actId="20577"/>
          <ac:spMkLst>
            <pc:docMk/>
            <pc:sldMk cId="1830619815" sldId="1087"/>
            <ac:spMk id="22" creationId="{00000000-0000-0000-0000-000000000000}"/>
          </ac:spMkLst>
        </pc:spChg>
      </pc:sldChg>
      <pc:sldChg chg="modSp">
        <pc:chgData name="Marjo Mäenpää" userId="S::marjo.maenpaa@cupore.fi::1afaa1b9-d15d-443e-9464-8a3b07161162" providerId="AD" clId="Web-{C7730CA2-B353-482C-82E4-E9A2FA451A7F}" dt="2020-05-14T08:42:27.356" v="12" actId="20577"/>
        <pc:sldMkLst>
          <pc:docMk/>
          <pc:sldMk cId="744042918" sldId="1113"/>
        </pc:sldMkLst>
        <pc:spChg chg="mod">
          <ac:chgData name="Marjo Mäenpää" userId="S::marjo.maenpaa@cupore.fi::1afaa1b9-d15d-443e-9464-8a3b07161162" providerId="AD" clId="Web-{C7730CA2-B353-482C-82E4-E9A2FA451A7F}" dt="2020-05-14T08:42:27.356" v="12" actId="20577"/>
          <ac:spMkLst>
            <pc:docMk/>
            <pc:sldMk cId="744042918" sldId="1113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9906001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2908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3084" y="4391315"/>
            <a:ext cx="24377650" cy="425017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66624" y="5433034"/>
            <a:ext cx="1481328" cy="42443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05595" y="5433034"/>
            <a:ext cx="1567105" cy="42443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290574" y="4971515"/>
            <a:ext cx="3024869" cy="54805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75110" y="4881389"/>
            <a:ext cx="8127239" cy="76492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793802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062556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318769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7956667" y="5627022"/>
            <a:ext cx="8357714" cy="62283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2186981" y="4979760"/>
            <a:ext cx="5990496" cy="37100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9093939" y="6205678"/>
            <a:ext cx="5990496" cy="37100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2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189847" y="8070082"/>
            <a:ext cx="5971032" cy="41307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06200" y="2811131"/>
            <a:ext cx="5967447" cy="41307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199521" y="8070082"/>
            <a:ext cx="5971032" cy="41307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19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9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/>
              <a:t>Drag  Your Picture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71317" y="12333248"/>
            <a:ext cx="9121698" cy="13827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3408812"/>
            <a:ext cx="24377651" cy="80430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4565321" y="5002448"/>
            <a:ext cx="6697751" cy="417030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23294882" y="13081809"/>
            <a:ext cx="443862" cy="443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92538" y="13062796"/>
            <a:ext cx="651314" cy="461592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1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id-ID" sz="1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14632" y="13013779"/>
            <a:ext cx="8807512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l"/>
            <a:r>
              <a:rPr lang="fi-FI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www.cupore.fi</a:t>
            </a:r>
            <a:endParaRPr lang="id-ID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4" y="13066664"/>
            <a:ext cx="1819404" cy="6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47" r:id="rId3"/>
    <p:sldLayoutId id="2147483850" r:id="rId4"/>
    <p:sldLayoutId id="2147483801" r:id="rId5"/>
    <p:sldLayoutId id="2147483657" r:id="rId6"/>
    <p:sldLayoutId id="2147483849" r:id="rId7"/>
    <p:sldLayoutId id="2147483752" r:id="rId8"/>
    <p:sldLayoutId id="2147483819" r:id="rId9"/>
    <p:sldLayoutId id="2147483694" r:id="rId10"/>
    <p:sldLayoutId id="2147483818" r:id="rId11"/>
    <p:sldLayoutId id="2147483821" r:id="rId12"/>
    <p:sldLayoutId id="2147483780" r:id="rId13"/>
    <p:sldLayoutId id="2147483778" r:id="rId14"/>
    <p:sldLayoutId id="2147483793" r:id="rId15"/>
    <p:sldLayoutId id="2147483809" r:id="rId16"/>
    <p:sldLayoutId id="2147483820" r:id="rId17"/>
    <p:sldLayoutId id="2147483822" r:id="rId18"/>
    <p:sldLayoutId id="2147483823" r:id="rId19"/>
    <p:sldLayoutId id="2147483844" r:id="rId20"/>
    <p:sldLayoutId id="2147483848" r:id="rId2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1" userDrawn="1">
          <p15:clr>
            <a:srgbClr val="F26B43"/>
          </p15:clr>
        </p15:guide>
        <p15:guide id="2" pos="7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sfilmfestival.fi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334"/>
          <p:cNvSpPr txBox="1"/>
          <p:nvPr/>
        </p:nvSpPr>
        <p:spPr>
          <a:xfrm>
            <a:off x="1672331" y="8983476"/>
            <a:ext cx="21029833" cy="20620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fi-FI" sz="3200" b="1" dirty="0">
                <a:solidFill>
                  <a:srgbClr val="A20000"/>
                </a:solidFill>
              </a:rPr>
              <a:t>Tulevaisuusvaliokunnan ja sivistysvaliokunnan verkkoseminaari </a:t>
            </a:r>
          </a:p>
          <a:p>
            <a:pPr algn="ctr"/>
            <a:r>
              <a:rPr lang="fi-FI" sz="3200" b="1" dirty="0">
                <a:solidFill>
                  <a:srgbClr val="A20000"/>
                </a:solidFill>
              </a:rPr>
              <a:t>koronapandemian vaikutuksista </a:t>
            </a:r>
          </a:p>
          <a:p>
            <a:pPr algn="ctr"/>
            <a:r>
              <a:rPr lang="fi-FI" sz="3200" b="1" dirty="0">
                <a:solidFill>
                  <a:srgbClr val="A20000"/>
                </a:solidFill>
              </a:rPr>
              <a:t>koulutuksen, kulttuuriin, liikunnan ja työelämän osaamistarpeisiin</a:t>
            </a:r>
          </a:p>
          <a:p>
            <a:pPr algn="ctr"/>
            <a:r>
              <a:rPr lang="fi-FI" sz="3200" b="1" dirty="0">
                <a:solidFill>
                  <a:srgbClr val="A20000"/>
                </a:solidFill>
              </a:rPr>
              <a:t>15.5.2020 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672331" y="11284591"/>
            <a:ext cx="2102667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dirty="0">
                <a:solidFill>
                  <a:srgbClr val="A20000"/>
                </a:solidFill>
              </a:rPr>
              <a:t>Marjo Mäenpää, johtaja, FT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6A5EE74-B14A-8743-AC21-6EA4778B7F38}"/>
              </a:ext>
            </a:extLst>
          </p:cNvPr>
          <p:cNvSpPr txBox="1"/>
          <p:nvPr/>
        </p:nvSpPr>
        <p:spPr>
          <a:xfrm>
            <a:off x="6763352" y="4246630"/>
            <a:ext cx="108446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0" b="1" dirty="0">
                <a:solidFill>
                  <a:srgbClr val="192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kuuluu, kulttuuri </a:t>
            </a:r>
            <a:br>
              <a:rPr lang="fi-FI" sz="8000" b="1" dirty="0">
                <a:solidFill>
                  <a:srgbClr val="1923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8000" b="1" dirty="0">
                <a:solidFill>
                  <a:srgbClr val="192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koronan aikana </a:t>
            </a:r>
          </a:p>
          <a:p>
            <a:r>
              <a:rPr lang="fi-FI" sz="8000" b="1" dirty="0">
                <a:solidFill>
                  <a:srgbClr val="192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siitä päästyämme?</a:t>
            </a:r>
            <a:r>
              <a:rPr lang="fi-FI" sz="8000" b="1" dirty="0"/>
              <a:t> </a:t>
            </a:r>
          </a:p>
        </p:txBody>
      </p:sp>
      <p:sp>
        <p:nvSpPr>
          <p:cNvPr id="6" name="TextBox 334">
            <a:extLst>
              <a:ext uri="{FF2B5EF4-FFF2-40B4-BE49-F238E27FC236}">
                <a16:creationId xmlns:a16="http://schemas.microsoft.com/office/drawing/2014/main" id="{AAABBD67-2F62-4E43-9F66-ABEBD7A49320}"/>
              </a:ext>
            </a:extLst>
          </p:cNvPr>
          <p:cNvSpPr txBox="1"/>
          <p:nvPr/>
        </p:nvSpPr>
        <p:spPr>
          <a:xfrm>
            <a:off x="1669177" y="970284"/>
            <a:ext cx="21029833" cy="280074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fi-FI" sz="4000" dirty="0">
                <a:solidFill>
                  <a:srgbClr val="19232E"/>
                </a:solidFill>
                <a:latin typeface="Arial" panose="020B0604020202020204" pitchFamily="34" charset="0"/>
                <a:ea typeface="Lato Hairline" panose="020F0502020204030203" pitchFamily="34" charset="0"/>
                <a:cs typeface="Arial" panose="020B0604020202020204" pitchFamily="34" charset="0"/>
              </a:rPr>
              <a:t>KULTTUURIPOLITIIKAN </a:t>
            </a:r>
            <a:br>
              <a:rPr lang="fi-FI" sz="4000" dirty="0">
                <a:solidFill>
                  <a:srgbClr val="19232E"/>
                </a:solidFill>
                <a:latin typeface="Arial" panose="020B0604020202020204" pitchFamily="34" charset="0"/>
                <a:ea typeface="Lato Hairline" panose="020F0502020204030203" pitchFamily="34" charset="0"/>
                <a:cs typeface="Arial" panose="020B0604020202020204" pitchFamily="34" charset="0"/>
              </a:rPr>
            </a:br>
            <a:r>
              <a:rPr lang="fi-FI" sz="4000" dirty="0">
                <a:solidFill>
                  <a:srgbClr val="19232E"/>
                </a:solidFill>
                <a:latin typeface="Arial" panose="020B0604020202020204" pitchFamily="34" charset="0"/>
                <a:ea typeface="Lato Hairline" panose="020F0502020204030203" pitchFamily="34" charset="0"/>
                <a:cs typeface="Arial" panose="020B0604020202020204" pitchFamily="34" charset="0"/>
              </a:rPr>
              <a:t>TUTKIMUSKESKUS</a:t>
            </a:r>
          </a:p>
          <a:p>
            <a:pPr algn="ctr"/>
            <a:r>
              <a:rPr lang="fi-FI" sz="9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CUPORE</a:t>
            </a:r>
          </a:p>
        </p:txBody>
      </p:sp>
    </p:spTree>
    <p:extLst>
      <p:ext uri="{BB962C8B-B14F-4D97-AF65-F5344CB8AC3E}">
        <p14:creationId xmlns:p14="http://schemas.microsoft.com/office/powerpoint/2010/main" val="29114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93802" y="4834426"/>
            <a:ext cx="4287845" cy="4543487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>
              <a:latin typeface="Lato Light"/>
            </a:endParaRP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9742548" y="4855688"/>
            <a:ext cx="4296923" cy="423418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err="1">
                <a:solidFill>
                  <a:schemeClr val="tx1">
                    <a:lumMod val="50000"/>
                  </a:schemeClr>
                </a:solidFill>
                <a:latin typeface="+mn-lt"/>
                <a:cs typeface="Lato Regular"/>
              </a:rPr>
              <a:t>Tutkimus</a:t>
            </a:r>
            <a:endParaRPr lang="en-US" sz="4400">
              <a:solidFill>
                <a:schemeClr val="tx1">
                  <a:lumMod val="50000"/>
                </a:schemeClr>
              </a:solidFill>
              <a:latin typeface="+mn-lt"/>
              <a:cs typeface="Lato Regular"/>
            </a:endParaRPr>
          </a:p>
          <a:p>
            <a:pPr>
              <a:lnSpc>
                <a:spcPct val="130000"/>
              </a:lnSpc>
            </a:pPr>
            <a:r>
              <a:rPr lang="fi-FI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Source Sans Pro ExtraLight"/>
                <a:cs typeface="Lato Light"/>
              </a:rPr>
              <a:t>Taide- ja taiteilijapolitiikka, kulttuuriset oikeudet ja osallisuus, kunnat ja alueet; kulttuuripolitiikan rahoitus ja ohjaus, kulttuurin tuotanto ja luovat </a:t>
            </a:r>
            <a:r>
              <a:rPr lang="fi-FI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Source Sans Pro"/>
                <a:cs typeface="Lato Light"/>
              </a:rPr>
              <a:t>alat ja </a:t>
            </a:r>
            <a:r>
              <a:rPr lang="fi-FI" sz="24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Source Sans Pro"/>
                <a:cs typeface="Lato Light"/>
              </a:rPr>
              <a:t>tekijänoikeusjärjestelmä</a:t>
            </a:r>
            <a:endParaRPr lang="fi-FI" sz="2400" dirty="0" err="1">
              <a:solidFill>
                <a:schemeClr val="tx1">
                  <a:lumMod val="50000"/>
                </a:schemeClr>
              </a:solidFill>
              <a:latin typeface="+mn-lt"/>
              <a:ea typeface="Source Sans Pro" panose="020B0303030403020204" pitchFamily="34" charset="0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58562" y="4838858"/>
            <a:ext cx="4335503" cy="46195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>
              <a:latin typeface="Lato Light"/>
            </a:endParaRPr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14097142" y="4921840"/>
            <a:ext cx="4296923" cy="3754048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err="1">
                <a:solidFill>
                  <a:schemeClr val="bg1"/>
                </a:solidFill>
                <a:latin typeface="+mn-lt"/>
                <a:cs typeface="Lato Regular"/>
              </a:rPr>
              <a:t>Julkaisut</a:t>
            </a:r>
            <a:endParaRPr lang="en-US" sz="4400">
              <a:solidFill>
                <a:schemeClr val="bg1"/>
              </a:solidFill>
              <a:latin typeface="+mn-lt"/>
              <a:cs typeface="Lato Regular"/>
            </a:endParaRPr>
          </a:p>
          <a:p>
            <a:pPr>
              <a:lnSpc>
                <a:spcPct val="130000"/>
              </a:lnSpc>
            </a:pP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Arvioinnit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raportit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työpaperit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tietokortit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tutkimusartikkelit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pääosin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tehty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julkisella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rahoituksella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ja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ovat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avoimesti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saatavilla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e-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julkaisuina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www.cupore.fi</a:t>
            </a:r>
            <a:endParaRPr lang="en-US" sz="2400">
              <a:solidFill>
                <a:schemeClr val="bg1"/>
              </a:solidFill>
              <a:latin typeface="+mn-lt"/>
              <a:cs typeface="Lato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63589" y="4844014"/>
            <a:ext cx="4286689" cy="45434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>
              <a:latin typeface="Lato Light"/>
            </a:endParaRPr>
          </a:p>
        </p:txBody>
      </p:sp>
      <p:sp>
        <p:nvSpPr>
          <p:cNvPr id="17" name="Title 20"/>
          <p:cNvSpPr txBox="1">
            <a:spLocks/>
          </p:cNvSpPr>
          <p:nvPr/>
        </p:nvSpPr>
        <p:spPr>
          <a:xfrm>
            <a:off x="18409560" y="4869819"/>
            <a:ext cx="4154344" cy="423418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err="1">
                <a:solidFill>
                  <a:schemeClr val="bg1"/>
                </a:solidFill>
                <a:latin typeface="+mn-lt"/>
                <a:cs typeface="Lato Regular"/>
              </a:rPr>
              <a:t>Tietoa</a:t>
            </a:r>
            <a:endParaRPr lang="en-US" sz="4400">
              <a:solidFill>
                <a:schemeClr val="bg1"/>
              </a:solidFill>
              <a:latin typeface="+mn-lt"/>
              <a:cs typeface="Lato Regular"/>
            </a:endParaRPr>
          </a:p>
          <a:p>
            <a:pPr>
              <a:lnSpc>
                <a:spcPct val="130000"/>
              </a:lnSpc>
            </a:pP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Cuporen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tutkimuksissa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kerättyä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tietoa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kulttuurin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rahoitus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,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kansainvälinen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kulttuuripolitiikka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ja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sen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vertailu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–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tutkivan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ja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oppivan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asiantuntija-yhteisön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työn</a:t>
            </a:r>
            <a:r>
              <a:rPr lang="pt-BR" sz="2400">
                <a:solidFill>
                  <a:schemeClr val="bg1"/>
                </a:solidFill>
                <a:latin typeface="+mn-lt"/>
                <a:cs typeface="Lato Light"/>
              </a:rPr>
              <a:t> </a:t>
            </a:r>
            <a:r>
              <a:rPr lang="pt-BR" sz="2400" err="1">
                <a:solidFill>
                  <a:schemeClr val="bg1"/>
                </a:solidFill>
                <a:latin typeface="+mn-lt"/>
                <a:cs typeface="Lato Light"/>
              </a:rPr>
              <a:t>tuloksia</a:t>
            </a:r>
            <a:endParaRPr lang="en-US" sz="2400">
              <a:solidFill>
                <a:schemeClr val="bg1"/>
              </a:solidFill>
              <a:latin typeface="+mn-lt"/>
              <a:cs typeface="Lato Light"/>
            </a:endParaRPr>
          </a:p>
        </p:txBody>
      </p:sp>
      <p:sp>
        <p:nvSpPr>
          <p:cNvPr id="18" name="Title 20"/>
          <p:cNvSpPr txBox="1">
            <a:spLocks/>
          </p:cNvSpPr>
          <p:nvPr/>
        </p:nvSpPr>
        <p:spPr>
          <a:xfrm>
            <a:off x="1814417" y="3007479"/>
            <a:ext cx="21856792" cy="1477271"/>
          </a:xfrm>
          <a:prstGeom prst="rect">
            <a:avLst/>
          </a:prstGeom>
        </p:spPr>
        <p:txBody>
          <a:bodyPr vert="horz" wrap="square" lIns="243785" tIns="121892" rIns="243785" bIns="121892" numCol="1" spcCol="97514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fi-FI" sz="4000" b="1" err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Cuporen</a:t>
            </a:r>
            <a:r>
              <a:rPr lang="fi-FI" sz="4000" b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 </a:t>
            </a:r>
            <a:r>
              <a:rPr lang="fi-FI" sz="4000" b="1" err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tehtävänä</a:t>
            </a:r>
            <a:r>
              <a:rPr lang="fi-FI" sz="4000" b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 on tuottaa ja </a:t>
            </a:r>
            <a:r>
              <a:rPr lang="fi-FI" sz="4000" b="1" err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välittää</a:t>
            </a:r>
            <a:r>
              <a:rPr lang="fi-FI" sz="4000" b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 kulttuuripolitiikkaa koskevaa tutkimustietoa, </a:t>
            </a:r>
          </a:p>
          <a:p>
            <a:r>
              <a:rPr lang="fi-FI" sz="4000" b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selvityksiä ja arviointeja </a:t>
            </a:r>
            <a:r>
              <a:rPr lang="fi-FI" sz="4000" b="1" err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päätöksenteon</a:t>
            </a:r>
            <a:r>
              <a:rPr lang="fi-FI" sz="4000" b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 ja kansalaisyhteiskunnan </a:t>
            </a:r>
            <a:r>
              <a:rPr lang="fi-FI" sz="4000" b="1" err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käyttöön</a:t>
            </a:r>
            <a:r>
              <a:rPr lang="fi-FI" sz="4000" b="1">
                <a:solidFill>
                  <a:schemeClr val="tx1"/>
                </a:solidFill>
                <a:latin typeface="+mn-lt"/>
                <a:ea typeface="Source Sans Pro ExtraLight"/>
                <a:cs typeface="Lato Light"/>
              </a:rPr>
              <a:t>.</a:t>
            </a:r>
            <a:endParaRPr lang="fr-FR" sz="4000" b="1">
              <a:solidFill>
                <a:schemeClr val="tx1"/>
              </a:solidFill>
              <a:latin typeface="+mn-lt"/>
              <a:ea typeface="Source Sans Pro ExtraLight"/>
              <a:cs typeface="Lato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540" y="1729622"/>
            <a:ext cx="20962938" cy="958822"/>
            <a:chOff x="1420027" y="2138626"/>
            <a:chExt cx="20962938" cy="958822"/>
          </a:xfrm>
        </p:grpSpPr>
        <p:sp>
          <p:nvSpPr>
            <p:cNvPr id="24" name="TextBox 23"/>
            <p:cNvSpPr txBox="1"/>
            <p:nvPr/>
          </p:nvSpPr>
          <p:spPr>
            <a:xfrm>
              <a:off x="1420027" y="2138626"/>
              <a:ext cx="20962938" cy="707868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fi-FI" sz="4000" b="1" dirty="0">
                  <a:solidFill>
                    <a:srgbClr val="C00000"/>
                  </a:solidFill>
                  <a:latin typeface="+mj-lt"/>
                  <a:cs typeface="Lato Regular"/>
                </a:rPr>
                <a:t>Kulttuuripolitiikan tutkimuskeskus</a:t>
              </a:r>
              <a:endParaRPr lang="id-ID" sz="4000" b="1" dirty="0">
                <a:solidFill>
                  <a:srgbClr val="C00000"/>
                </a:solidFill>
                <a:latin typeface="+mj-lt"/>
                <a:cs typeface="Lato Regular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140616" y="3006011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1696375" y="4803785"/>
            <a:ext cx="8127239" cy="7726878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7981"/>
          <a:stretch>
            <a:fillRect/>
          </a:stretch>
        </p:blipFill>
        <p:spPr>
          <a:xfrm>
            <a:off x="9793802" y="9356651"/>
            <a:ext cx="4287845" cy="3131484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" b="4288"/>
          <a:stretch>
            <a:fillRect/>
          </a:stretch>
        </p:blipFill>
        <p:spPr>
          <a:xfrm>
            <a:off x="14062556" y="9470843"/>
            <a:ext cx="4287845" cy="3059821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5405"/>
          <a:stretch>
            <a:fillRect/>
          </a:stretch>
        </p:blipFill>
        <p:spPr>
          <a:xfrm>
            <a:off x="18378249" y="9377913"/>
            <a:ext cx="4287845" cy="3131487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D8C1375-0EBB-BE49-B129-97FB010E9800}"/>
              </a:ext>
            </a:extLst>
          </p:cNvPr>
          <p:cNvSpPr txBox="1"/>
          <p:nvPr/>
        </p:nvSpPr>
        <p:spPr>
          <a:xfrm>
            <a:off x="7102550" y="276181"/>
            <a:ext cx="886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CUPORE</a:t>
            </a:r>
          </a:p>
        </p:txBody>
      </p:sp>
    </p:spTree>
    <p:extLst>
      <p:ext uri="{BB962C8B-B14F-4D97-AF65-F5344CB8AC3E}">
        <p14:creationId xmlns:p14="http://schemas.microsoft.com/office/powerpoint/2010/main" val="74404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711325" y="483017"/>
            <a:ext cx="20962938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fi-FI" sz="7200" b="1">
                <a:solidFill>
                  <a:srgbClr val="C00000"/>
                </a:solidFill>
                <a:latin typeface="Arial Black" panose="020B0A04020102020204" pitchFamily="34" charset="0"/>
                <a:cs typeface="Lato Regular"/>
              </a:rPr>
              <a:t>Mitä kuuluu kulttuurille koronan aikana?</a:t>
            </a:r>
            <a:endParaRPr lang="id-ID" sz="7200" b="1">
              <a:solidFill>
                <a:srgbClr val="C00000"/>
              </a:solidFill>
              <a:latin typeface="Arial Black" panose="020B0A04020102020204" pitchFamily="34" charset="0"/>
              <a:cs typeface="Lato Regular"/>
            </a:endParaRPr>
          </a:p>
        </p:txBody>
      </p:sp>
      <p:sp>
        <p:nvSpPr>
          <p:cNvPr id="22" name="Rectangle 21" descr="Kulttuurin määritelmä ja kuva Sodankylän elokuvafestivaaleista. KUvassa suuri joukko ihmisiä hyvin tiiviisti, keskiyön aurinko ja elokuvaesitys. Kuvan sanoma on, että tänä vuonna tällaisne järjestäminen on mahdotonta."/>
          <p:cNvSpPr/>
          <p:nvPr/>
        </p:nvSpPr>
        <p:spPr>
          <a:xfrm>
            <a:off x="1711325" y="1747183"/>
            <a:ext cx="21431756" cy="3914882"/>
          </a:xfrm>
          <a:prstGeom prst="rect">
            <a:avLst/>
          </a:prstGeom>
        </p:spPr>
        <p:txBody>
          <a:bodyPr wrap="square" lIns="219419" tIns="109710" rIns="219419" bIns="109710" anchor="t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fi-FI" sz="4000" dirty="0"/>
              <a:t>Kulttuuri voidaan </a:t>
            </a:r>
            <a:r>
              <a:rPr lang="fi-FI" sz="4000" dirty="0" err="1"/>
              <a:t>määritellä</a:t>
            </a:r>
            <a:r>
              <a:rPr lang="fi-FI" sz="4000" dirty="0"/>
              <a:t> suppeammin taide- ja </a:t>
            </a:r>
            <a:r>
              <a:rPr lang="fi-FI" sz="4000" dirty="0" err="1"/>
              <a:t>kulttuuriperintölähtöisesti</a:t>
            </a:r>
            <a:r>
              <a:rPr lang="fi-FI" sz="4000" dirty="0"/>
              <a:t> tai laajasti inhimillisenä toimintana, jolla on yhteiskuntapoliittisia vaikutuksia yli hallintosektorien rajojen. </a:t>
            </a:r>
            <a:endParaRPr lang="fi-FI" sz="4000"/>
          </a:p>
          <a:p>
            <a:pPr>
              <a:buClr>
                <a:srgbClr val="C00000"/>
              </a:buClr>
              <a:buSzPct val="120000"/>
            </a:pPr>
            <a:endParaRPr lang="fi-FI" sz="4000"/>
          </a:p>
          <a:p>
            <a:pPr>
              <a:buClr>
                <a:srgbClr val="C00000"/>
              </a:buClr>
              <a:buSzPct val="120000"/>
            </a:pPr>
            <a:r>
              <a:rPr lang="fi-FI" sz="4000" dirty="0"/>
              <a:t>Kulttuuripolitiikan tavoitteet </a:t>
            </a:r>
            <a:r>
              <a:rPr lang="fi-FI" sz="4000" dirty="0" err="1"/>
              <a:t>liittyvät</a:t>
            </a:r>
            <a:r>
              <a:rPr lang="fi-FI" sz="4000" dirty="0"/>
              <a:t> </a:t>
            </a:r>
            <a:r>
              <a:rPr lang="fi-FI" sz="4000" dirty="0" err="1"/>
              <a:t>tämänhetkisessä</a:t>
            </a:r>
            <a:r>
              <a:rPr lang="fi-FI" sz="4000" dirty="0"/>
              <a:t> yhteiskunnallisessa keskustelussa erityisesti taiteeseen, luovuuden </a:t>
            </a:r>
            <a:r>
              <a:rPr lang="fi-FI" sz="4000" dirty="0" err="1"/>
              <a:t>edistämiseen</a:t>
            </a:r>
            <a:r>
              <a:rPr lang="fi-FI" sz="4000" dirty="0"/>
              <a:t>, </a:t>
            </a:r>
            <a:r>
              <a:rPr lang="fi-FI" sz="4000" dirty="0" err="1"/>
              <a:t>kulttuuriperintöön</a:t>
            </a:r>
            <a:r>
              <a:rPr lang="fi-FI" sz="4000" dirty="0"/>
              <a:t>, hyvinvointiin ja kulttuurialojen taloudelliseen merkitykseen, sekä laajemmin yhteiskunnalliseen kehitykseen. </a:t>
            </a:r>
            <a:endParaRPr lang="fi-FI" sz="4000" dirty="0">
              <a:cs typeface="Arial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A1E3CF0-60F7-B44D-AA4D-1A2F58AA75A9}"/>
              </a:ext>
            </a:extLst>
          </p:cNvPr>
          <p:cNvSpPr txBox="1"/>
          <p:nvPr/>
        </p:nvSpPr>
        <p:spPr>
          <a:xfrm>
            <a:off x="9191545" y="13208269"/>
            <a:ext cx="647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Sodankylän elokuvajuhlat (2020). Sodankylän elokuvajuhlat muuttaa muotoaan</a:t>
            </a:r>
            <a:br>
              <a:rPr lang="fi-FI" sz="1400"/>
            </a:br>
            <a:r>
              <a:rPr lang="fi-FI" sz="1400">
                <a:hlinkClick r:id="rId2"/>
              </a:rPr>
              <a:t>https://msfilmfestival.fi/</a:t>
            </a:r>
            <a:r>
              <a:rPr lang="fi-FI" sz="1400"/>
              <a:t> Haettu/luettu 21042</a:t>
            </a:r>
          </a:p>
        </p:txBody>
      </p:sp>
      <p:pic>
        <p:nvPicPr>
          <p:cNvPr id="5" name="Kuva 4" descr="Kuva, joka sisältää kohteen henkilö, henkilöt, väkijoukko, ulko&#10;&#10;Kuvaus luotu automaattisesti">
            <a:extLst>
              <a:ext uri="{FF2B5EF4-FFF2-40B4-BE49-F238E27FC236}">
                <a16:creationId xmlns:a16="http://schemas.microsoft.com/office/drawing/2014/main" id="{C0219C31-6CFE-754D-A8F5-0CD9C8432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2" y="6038941"/>
            <a:ext cx="14797302" cy="70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E6D580-3D17-BC4B-BE01-E84A96ADECD9}"/>
              </a:ext>
            </a:extLst>
          </p:cNvPr>
          <p:cNvSpPr/>
          <p:nvPr/>
        </p:nvSpPr>
        <p:spPr>
          <a:xfrm>
            <a:off x="2150080" y="2315999"/>
            <a:ext cx="1998691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Kulttuuri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kannattelee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yhteisöllisyyttä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– se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kärsii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pahiten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koronarajoituksista</a:t>
            </a:r>
            <a:endParaRPr lang="en-US" b="1" dirty="0">
              <a:solidFill>
                <a:schemeClr val="tx1">
                  <a:lumMod val="50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yhteiskunnassa osallistuminen, yhteisöllisyys kärsivät eniten koronasta ja 	eristyksestä 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kulttuuri on lohtu, hyvinvoinnin lähde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kohtaaminen on edellytys ja lähtökohta esittävälle taiteelle ja monelle muulle sisällölle 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fi-FI" b="1" dirty="0"/>
          </a:p>
          <a:p>
            <a:pPr>
              <a:buClr>
                <a:srgbClr val="C00000"/>
              </a:buClr>
              <a:buSzPct val="120000"/>
            </a:pPr>
            <a:r>
              <a:rPr lang="fi-FI" b="1" dirty="0">
                <a:solidFill>
                  <a:schemeClr val="tx1">
                    <a:lumMod val="50000"/>
                  </a:schemeClr>
                </a:solidFill>
              </a:rPr>
              <a:t>”Korona tekee mustan aukon aluetaloudelle ja vie leivän luovan alan ammattilaisilta”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kulttuuri paitsi hyvinvoinnin myös tulovirtojen lähde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festivaalien peruuntuminen tekee näkyväksi, miten iso taloudellinen merkitys kulttuurilla on;  kuntataloudessa todetaan olevan jo lähes kahden miljardin vajaus koronakriisin takia</a:t>
            </a:r>
          </a:p>
          <a:p>
            <a:pPr lvl="1">
              <a:buClr>
                <a:srgbClr val="C00000"/>
              </a:buClr>
              <a:buSzPct val="120000"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Taiteilijoiden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toimeentulo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pienenee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tekijänoikeustulot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vähenevät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ilmaistyö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lisääntyy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taiteilijoiden tekemä ilmaistyön määrä on ollut suuri jo ennen koronaa, </a:t>
            </a:r>
            <a:r>
              <a:rPr lang="fi-FI" dirty="0" err="1"/>
              <a:t>striimaukset</a:t>
            </a:r>
            <a:r>
              <a:rPr lang="fi-FI" dirty="0"/>
              <a:t> ja livekonsertit lisääntyvät – tekijänoikeustulot eivät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teatteriesitykset, elävän musiikin tapahtumat, festivaalit peruuntuvat heinäkuun loppuun ja mahdollisesti loppukesään –  muusikoiden tulonmenetysten arvioidaan nousevan yli 150 miljoonaan euroon, teattereiden 16,2 - 18,6 miljoonan euron luokkaa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fi-FI" i="1" dirty="0"/>
              <a:t>Yksittäisten tekijöiden osana saattaa olla keksiä jostakin se ’”yhä taiteellinen henki”, joka auttaisi selviämään. Sillä ei silti maksettaisi vuokraa ja ostettaisi ruokaa.</a:t>
            </a:r>
            <a:r>
              <a:rPr lang="fi-FI" dirty="0"/>
              <a:t> Hanna Helavuori, TINFO</a:t>
            </a:r>
          </a:p>
          <a:p>
            <a:pPr lvl="1">
              <a:buClr>
                <a:srgbClr val="C00000"/>
              </a:buClr>
              <a:buSzPct val="120000"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5CF63C54-EB26-BE47-8815-4EF578282DF7}"/>
              </a:ext>
            </a:extLst>
          </p:cNvPr>
          <p:cNvSpPr txBox="1"/>
          <p:nvPr/>
        </p:nvSpPr>
        <p:spPr>
          <a:xfrm>
            <a:off x="1707356" y="656011"/>
            <a:ext cx="20962938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fi-FI" sz="7200" b="1" dirty="0">
                <a:solidFill>
                  <a:srgbClr val="C00000"/>
                </a:solidFill>
                <a:latin typeface="Arial Black" panose="020B0A04020102020204" pitchFamily="34" charset="0"/>
                <a:cs typeface="Lato Regular"/>
              </a:rPr>
              <a:t>Mitä kuuluu kulttuurille koronan aikana?</a:t>
            </a:r>
            <a:endParaRPr lang="id-ID" sz="7200" b="1" dirty="0">
              <a:solidFill>
                <a:srgbClr val="C00000"/>
              </a:solidFill>
              <a:latin typeface="Arial Black" panose="020B0A04020102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3434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9">
            <a:extLst>
              <a:ext uri="{FF2B5EF4-FFF2-40B4-BE49-F238E27FC236}">
                <a16:creationId xmlns:a16="http://schemas.microsoft.com/office/drawing/2014/main" id="{5CF63C54-EB26-BE47-8815-4EF578282DF7}"/>
              </a:ext>
            </a:extLst>
          </p:cNvPr>
          <p:cNvSpPr txBox="1"/>
          <p:nvPr/>
        </p:nvSpPr>
        <p:spPr>
          <a:xfrm>
            <a:off x="1310298" y="730250"/>
            <a:ext cx="10237561" cy="3385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A20000"/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4400" b="1" dirty="0">
                <a:solidFill>
                  <a:srgbClr val="A2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A20000"/>
                </a:solidFill>
                <a:latin typeface="+mj-lt"/>
                <a:ea typeface="+mj-ea"/>
                <a:cs typeface="+mj-cs"/>
              </a:rPr>
              <a:t>kuuluu</a:t>
            </a:r>
            <a:r>
              <a:rPr lang="en-US" sz="4400" b="1" dirty="0">
                <a:solidFill>
                  <a:srgbClr val="A2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A20000"/>
                </a:solidFill>
                <a:latin typeface="+mj-lt"/>
                <a:ea typeface="+mj-ea"/>
                <a:cs typeface="+mj-cs"/>
              </a:rPr>
              <a:t>kulttuurille</a:t>
            </a:r>
            <a:r>
              <a:rPr lang="en-US" sz="4400" b="1" dirty="0">
                <a:solidFill>
                  <a:srgbClr val="A2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A20000"/>
                </a:solidFill>
                <a:latin typeface="+mj-lt"/>
                <a:ea typeface="+mj-ea"/>
                <a:cs typeface="+mj-cs"/>
              </a:rPr>
              <a:t>koronan</a:t>
            </a:r>
            <a:r>
              <a:rPr lang="en-US" sz="4400" b="1" dirty="0">
                <a:solidFill>
                  <a:srgbClr val="A2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A20000"/>
                </a:solidFill>
                <a:latin typeface="+mj-lt"/>
                <a:ea typeface="+mj-ea"/>
                <a:cs typeface="+mj-cs"/>
              </a:rPr>
              <a:t>aikana</a:t>
            </a:r>
            <a:r>
              <a:rPr lang="en-US" sz="4400" b="1" dirty="0">
                <a:solidFill>
                  <a:srgbClr val="A2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0298" y="4632960"/>
            <a:ext cx="9141619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orakulmio 1">
            <a:extLst>
              <a:ext uri="{FF2B5EF4-FFF2-40B4-BE49-F238E27FC236}">
                <a16:creationId xmlns:a16="http://schemas.microsoft.com/office/drawing/2014/main" id="{69E6D580-3D17-BC4B-BE01-E84A96ADECD9}"/>
              </a:ext>
            </a:extLst>
          </p:cNvPr>
          <p:cNvSpPr/>
          <p:nvPr/>
        </p:nvSpPr>
        <p:spPr>
          <a:xfrm>
            <a:off x="1310300" y="5150068"/>
            <a:ext cx="10237559" cy="692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err="1"/>
              <a:t>Julkinen</a:t>
            </a:r>
            <a:r>
              <a:rPr lang="en-US" sz="2000" b="1" dirty="0"/>
              <a:t> </a:t>
            </a:r>
            <a:r>
              <a:rPr lang="en-US" sz="2000" b="1" dirty="0" err="1"/>
              <a:t>tuki</a:t>
            </a:r>
            <a:r>
              <a:rPr lang="en-US" sz="2000" b="1" dirty="0"/>
              <a:t> </a:t>
            </a:r>
            <a:r>
              <a:rPr lang="en-US" sz="2000" b="1" dirty="0" err="1"/>
              <a:t>koronan</a:t>
            </a:r>
            <a:r>
              <a:rPr lang="en-US" sz="2000" b="1" dirty="0"/>
              <a:t> </a:t>
            </a:r>
            <a:r>
              <a:rPr lang="en-US" sz="2000" b="1" dirty="0" err="1"/>
              <a:t>aiheuttamille</a:t>
            </a:r>
            <a:r>
              <a:rPr lang="en-US" sz="2000" b="1" dirty="0"/>
              <a:t> </a:t>
            </a:r>
            <a:r>
              <a:rPr lang="en-US" sz="2000" b="1" dirty="0" err="1"/>
              <a:t>tulonmenetyksille</a:t>
            </a:r>
            <a:endParaRPr lang="en-US" sz="2000" b="1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OKM </a:t>
            </a:r>
            <a:r>
              <a:rPr lang="en-US" sz="2000" dirty="0" err="1"/>
              <a:t>valmisteli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40 </a:t>
            </a:r>
            <a:r>
              <a:rPr lang="en-US" sz="2000" dirty="0" err="1"/>
              <a:t>miljoonan</a:t>
            </a:r>
            <a:r>
              <a:rPr lang="en-US" sz="2000" dirty="0"/>
              <a:t> </a:t>
            </a:r>
            <a:r>
              <a:rPr lang="en-US" sz="2000" dirty="0" err="1"/>
              <a:t>euron</a:t>
            </a:r>
            <a:r>
              <a:rPr lang="en-US" sz="2000" dirty="0"/>
              <a:t> </a:t>
            </a:r>
            <a:r>
              <a:rPr lang="en-US" sz="2000" dirty="0" err="1"/>
              <a:t>koronapaketin</a:t>
            </a:r>
            <a:r>
              <a:rPr lang="en-US" sz="2000" dirty="0"/>
              <a:t> </a:t>
            </a:r>
            <a:r>
              <a:rPr lang="en-US" sz="2000" dirty="0" err="1"/>
              <a:t>taide</a:t>
            </a:r>
            <a:r>
              <a:rPr lang="en-US" sz="2000" dirty="0"/>
              <a:t>- ja </a:t>
            </a:r>
            <a:r>
              <a:rPr lang="en-US" sz="2000" dirty="0" err="1"/>
              <a:t>kulttuurialalta</a:t>
            </a:r>
            <a:r>
              <a:rPr lang="en-US" sz="2000" dirty="0"/>
              <a:t> </a:t>
            </a:r>
            <a:r>
              <a:rPr lang="en-US" sz="2000" dirty="0" err="1"/>
              <a:t>kerättyihin</a:t>
            </a:r>
            <a:r>
              <a:rPr lang="en-US" sz="2000" dirty="0"/>
              <a:t> </a:t>
            </a:r>
            <a:r>
              <a:rPr lang="en-US" sz="2000" dirty="0" err="1"/>
              <a:t>nettomenetyslukuihin</a:t>
            </a:r>
            <a:r>
              <a:rPr lang="en-US" sz="2000" dirty="0"/>
              <a:t> </a:t>
            </a:r>
            <a:r>
              <a:rPr lang="en-US" sz="2000" dirty="0" err="1"/>
              <a:t>perustuen</a:t>
            </a:r>
            <a:r>
              <a:rPr lang="en-US" sz="2000" dirty="0"/>
              <a:t>.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dirty="0" err="1"/>
              <a:t>lisätalousarvioon</a:t>
            </a:r>
            <a:r>
              <a:rPr lang="en-US" sz="2000" dirty="0"/>
              <a:t> on </a:t>
            </a:r>
            <a:r>
              <a:rPr lang="en-US" sz="2000" dirty="0" err="1"/>
              <a:t>esitetty</a:t>
            </a:r>
            <a:r>
              <a:rPr lang="en-US" sz="2000" dirty="0"/>
              <a:t> 9 </a:t>
            </a:r>
            <a:r>
              <a:rPr lang="en-US" sz="2000" dirty="0" err="1"/>
              <a:t>miljoonan</a:t>
            </a:r>
            <a:r>
              <a:rPr lang="en-US" sz="2000" dirty="0"/>
              <a:t> </a:t>
            </a:r>
            <a:r>
              <a:rPr lang="en-US" sz="2000" dirty="0" err="1"/>
              <a:t>paketti</a:t>
            </a:r>
            <a:r>
              <a:rPr lang="en-US" sz="2000" dirty="0"/>
              <a:t> </a:t>
            </a:r>
            <a:r>
              <a:rPr lang="en-US" sz="2000" dirty="0" err="1"/>
              <a:t>kesäfestivaaleja</a:t>
            </a:r>
            <a:r>
              <a:rPr lang="en-US" sz="2000" dirty="0"/>
              <a:t> </a:t>
            </a:r>
            <a:r>
              <a:rPr lang="en-US" sz="2000" dirty="0" err="1"/>
              <a:t>koskien</a:t>
            </a:r>
            <a:r>
              <a:rPr lang="en-US" sz="2000" dirty="0"/>
              <a:t>. </a:t>
            </a:r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säätiöt</a:t>
            </a:r>
            <a:r>
              <a:rPr lang="en-US" sz="2000" dirty="0"/>
              <a:t>, TEM, </a:t>
            </a:r>
            <a:r>
              <a:rPr lang="en-US" sz="2000" dirty="0" err="1"/>
              <a:t>kunnat</a:t>
            </a:r>
            <a:r>
              <a:rPr lang="en-US" sz="2000" dirty="0"/>
              <a:t> </a:t>
            </a:r>
            <a:r>
              <a:rPr lang="en-US" sz="2000" dirty="0" err="1"/>
              <a:t>jakavat</a:t>
            </a:r>
            <a:r>
              <a:rPr lang="en-US" sz="2000" dirty="0"/>
              <a:t> </a:t>
            </a:r>
            <a:r>
              <a:rPr lang="en-US" sz="2000" dirty="0" err="1"/>
              <a:t>kohdennetusti</a:t>
            </a:r>
            <a:r>
              <a:rPr lang="en-US" sz="2000" dirty="0"/>
              <a:t> </a:t>
            </a:r>
            <a:r>
              <a:rPr lang="en-US" sz="2000" dirty="0" err="1"/>
              <a:t>avustuksia</a:t>
            </a:r>
            <a:r>
              <a:rPr lang="en-US" sz="2000" dirty="0"/>
              <a:t> ja </a:t>
            </a:r>
            <a:r>
              <a:rPr lang="en-US" sz="2000" dirty="0" err="1"/>
              <a:t>tukea</a:t>
            </a:r>
            <a:endParaRPr lang="en-US" sz="2000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/>
              <a:t>Neuvonta</a:t>
            </a:r>
            <a:r>
              <a:rPr lang="en-US" sz="2000" dirty="0"/>
              <a:t>, </a:t>
            </a:r>
            <a:r>
              <a:rPr lang="en-US" sz="2000" dirty="0" err="1"/>
              <a:t>vertaistuki</a:t>
            </a:r>
            <a:r>
              <a:rPr lang="en-US" sz="2000" dirty="0"/>
              <a:t>, </a:t>
            </a:r>
            <a:r>
              <a:rPr lang="en-US" sz="2000" dirty="0" err="1"/>
              <a:t>tuottamisen</a:t>
            </a:r>
            <a:r>
              <a:rPr lang="en-US" sz="2000" dirty="0"/>
              <a:t> </a:t>
            </a:r>
            <a:r>
              <a:rPr lang="en-US" sz="2000" dirty="0" err="1"/>
              <a:t>uudet</a:t>
            </a:r>
            <a:r>
              <a:rPr lang="en-US" sz="2000" dirty="0"/>
              <a:t> </a:t>
            </a:r>
            <a:r>
              <a:rPr lang="en-US" sz="2000" dirty="0" err="1"/>
              <a:t>verkostot</a:t>
            </a:r>
            <a:r>
              <a:rPr lang="en-US" sz="2000" dirty="0"/>
              <a:t> </a:t>
            </a:r>
            <a:r>
              <a:rPr lang="en-US" sz="2000" dirty="0" err="1"/>
              <a:t>lisääntyneet</a:t>
            </a:r>
            <a:endParaRPr lang="en-US" sz="2000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err="1"/>
              <a:t>Tilaa</a:t>
            </a:r>
            <a:r>
              <a:rPr lang="en-US" sz="2000" b="1" dirty="0"/>
              <a:t> </a:t>
            </a:r>
            <a:r>
              <a:rPr lang="en-US" sz="2000" b="1" dirty="0" err="1"/>
              <a:t>luovuudelle</a:t>
            </a:r>
            <a:r>
              <a:rPr lang="en-US" sz="2000" b="1" dirty="0"/>
              <a:t>, </a:t>
            </a:r>
            <a:r>
              <a:rPr lang="en-US" sz="2000" b="1" dirty="0" err="1"/>
              <a:t>pysähtymiselle</a:t>
            </a:r>
            <a:r>
              <a:rPr lang="en-US" sz="2000" b="1" dirty="0"/>
              <a:t>, </a:t>
            </a:r>
            <a:r>
              <a:rPr lang="en-US" sz="2000" b="1" dirty="0" err="1"/>
              <a:t>uusille</a:t>
            </a:r>
            <a:r>
              <a:rPr lang="en-US" sz="2000" b="1" dirty="0"/>
              <a:t> </a:t>
            </a:r>
            <a:r>
              <a:rPr lang="en-US" sz="2000" b="1" dirty="0" err="1"/>
              <a:t>mahdollisuuksille</a:t>
            </a:r>
            <a:endParaRPr lang="en-US" sz="2000" b="1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taiteen</a:t>
            </a:r>
            <a:r>
              <a:rPr lang="en-US" sz="2000" dirty="0"/>
              <a:t> </a:t>
            </a:r>
            <a:r>
              <a:rPr lang="en-US" sz="2000" dirty="0" err="1"/>
              <a:t>hitaat</a:t>
            </a:r>
            <a:r>
              <a:rPr lang="en-US" sz="2000" dirty="0"/>
              <a:t> </a:t>
            </a:r>
            <a:r>
              <a:rPr lang="en-US" sz="2000" dirty="0" err="1"/>
              <a:t>prosessit</a:t>
            </a:r>
            <a:r>
              <a:rPr lang="en-US" sz="2000" dirty="0"/>
              <a:t> </a:t>
            </a:r>
            <a:r>
              <a:rPr lang="en-US" sz="2000" dirty="0" err="1"/>
              <a:t>saavat</a:t>
            </a:r>
            <a:r>
              <a:rPr lang="en-US" sz="2000" dirty="0"/>
              <a:t> </a:t>
            </a:r>
            <a:r>
              <a:rPr lang="en-US" sz="2000" dirty="0" err="1"/>
              <a:t>nyt</a:t>
            </a:r>
            <a:r>
              <a:rPr lang="en-US" sz="2000" dirty="0"/>
              <a:t> </a:t>
            </a:r>
            <a:r>
              <a:rPr lang="en-US" sz="2000" dirty="0" err="1"/>
              <a:t>tilaa</a:t>
            </a:r>
            <a:r>
              <a:rPr lang="en-US" sz="2000" dirty="0"/>
              <a:t>, </a:t>
            </a:r>
            <a:r>
              <a:rPr lang="en-US" sz="2000" dirty="0" err="1"/>
              <a:t>pysähtymisen</a:t>
            </a:r>
            <a:r>
              <a:rPr lang="en-US" sz="2000" dirty="0"/>
              <a:t> </a:t>
            </a:r>
            <a:r>
              <a:rPr lang="en-US" sz="2000" dirty="0" err="1"/>
              <a:t>hyvät</a:t>
            </a:r>
            <a:r>
              <a:rPr lang="en-US" sz="2000" dirty="0"/>
              <a:t> </a:t>
            </a:r>
            <a:r>
              <a:rPr lang="en-US" sz="2000" dirty="0" err="1"/>
              <a:t>puolet</a:t>
            </a:r>
            <a:r>
              <a:rPr lang="en-US" sz="2000" dirty="0"/>
              <a:t> </a:t>
            </a:r>
            <a:r>
              <a:rPr lang="en-US" sz="2000" dirty="0" err="1"/>
              <a:t>tulevat</a:t>
            </a:r>
            <a:r>
              <a:rPr lang="en-US" sz="2000" dirty="0"/>
              <a:t> </a:t>
            </a:r>
            <a:r>
              <a:rPr lang="en-US" sz="2000" dirty="0" err="1"/>
              <a:t>näkyviin</a:t>
            </a:r>
            <a:endParaRPr lang="en-US" sz="2000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digitaalisuus</a:t>
            </a:r>
            <a:r>
              <a:rPr lang="en-US" sz="2000" dirty="0"/>
              <a:t>, </a:t>
            </a:r>
            <a:r>
              <a:rPr lang="en-US" sz="2000" dirty="0" err="1"/>
              <a:t>yhteisluonti</a:t>
            </a:r>
            <a:r>
              <a:rPr lang="en-US" sz="2000" dirty="0"/>
              <a:t>, </a:t>
            </a:r>
            <a:r>
              <a:rPr lang="en-US" sz="2000" dirty="0" err="1"/>
              <a:t>pelit</a:t>
            </a:r>
            <a:r>
              <a:rPr lang="en-US" sz="2000" dirty="0"/>
              <a:t> ja </a:t>
            </a:r>
            <a:r>
              <a:rPr lang="en-US" sz="2000" dirty="0" err="1"/>
              <a:t>musiikin</a:t>
            </a:r>
            <a:r>
              <a:rPr lang="en-US" sz="2000" dirty="0"/>
              <a:t> </a:t>
            </a:r>
            <a:r>
              <a:rPr lang="en-US" sz="2000" dirty="0" err="1"/>
              <a:t>uudet</a:t>
            </a:r>
            <a:r>
              <a:rPr lang="en-US" sz="2000" dirty="0"/>
              <a:t> </a:t>
            </a:r>
            <a:r>
              <a:rPr lang="en-US" sz="2000" dirty="0" err="1"/>
              <a:t>tuotanto</a:t>
            </a:r>
            <a:r>
              <a:rPr lang="en-US" sz="2000" dirty="0"/>
              <a:t>- ja </a:t>
            </a:r>
            <a:r>
              <a:rPr lang="en-US" sz="2000" dirty="0" err="1"/>
              <a:t>esitysmuodot</a:t>
            </a:r>
            <a:endParaRPr lang="en-US" sz="2000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ilmaistyön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on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löydetty</a:t>
            </a:r>
            <a:r>
              <a:rPr lang="en-US" sz="2000" dirty="0"/>
              <a:t> </a:t>
            </a:r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ansaintamalleja</a:t>
            </a:r>
            <a:r>
              <a:rPr lang="en-US" sz="2000" dirty="0"/>
              <a:t> ja </a:t>
            </a:r>
            <a:r>
              <a:rPr lang="en-US" sz="2000" dirty="0" err="1"/>
              <a:t>tehty</a:t>
            </a:r>
            <a:r>
              <a:rPr lang="en-US" sz="2000" dirty="0"/>
              <a:t>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maksullisia</a:t>
            </a:r>
            <a:r>
              <a:rPr lang="en-US" sz="2000" dirty="0"/>
              <a:t> </a:t>
            </a:r>
            <a:r>
              <a:rPr lang="en-US" sz="2000" dirty="0" err="1"/>
              <a:t>esityksiä</a:t>
            </a:r>
            <a:r>
              <a:rPr lang="en-US" sz="2000" dirty="0"/>
              <a:t> </a:t>
            </a:r>
            <a:r>
              <a:rPr lang="en-US" sz="2000" dirty="0" err="1"/>
              <a:t>netissä</a:t>
            </a:r>
            <a:endParaRPr lang="en-US" sz="2000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kulttuurin</a:t>
            </a:r>
            <a:r>
              <a:rPr lang="en-US" sz="2000" dirty="0"/>
              <a:t> </a:t>
            </a:r>
            <a:r>
              <a:rPr lang="en-US" sz="2000" dirty="0" err="1"/>
              <a:t>merkitys</a:t>
            </a:r>
            <a:r>
              <a:rPr lang="en-US" sz="2000" dirty="0"/>
              <a:t> on </a:t>
            </a:r>
            <a:r>
              <a:rPr lang="en-US" sz="2000" dirty="0" err="1"/>
              <a:t>korostunut</a:t>
            </a:r>
            <a:r>
              <a:rPr lang="en-US" sz="2000" dirty="0"/>
              <a:t> </a:t>
            </a:r>
            <a:r>
              <a:rPr lang="en-US" sz="2000" dirty="0" err="1"/>
              <a:t>kotioloissa</a:t>
            </a:r>
            <a:r>
              <a:rPr lang="en-US" sz="2000" dirty="0"/>
              <a:t> (</a:t>
            </a:r>
            <a:r>
              <a:rPr lang="en-US" sz="2000" dirty="0" err="1"/>
              <a:t>kirjat</a:t>
            </a:r>
            <a:r>
              <a:rPr lang="en-US" sz="2000" dirty="0"/>
              <a:t>, </a:t>
            </a:r>
            <a:r>
              <a:rPr lang="en-US" sz="2000" dirty="0" err="1"/>
              <a:t>elokuvat</a:t>
            </a:r>
            <a:r>
              <a:rPr lang="en-US" sz="2000" dirty="0"/>
              <a:t>, </a:t>
            </a:r>
            <a:r>
              <a:rPr lang="en-US" sz="2000" dirty="0" err="1"/>
              <a:t>pelit</a:t>
            </a:r>
            <a:r>
              <a:rPr lang="en-US" sz="2000" dirty="0"/>
              <a:t> </a:t>
            </a:r>
            <a:r>
              <a:rPr lang="en-US" sz="2000" dirty="0" err="1"/>
              <a:t>ym</a:t>
            </a:r>
            <a:r>
              <a:rPr lang="en-US" sz="2000" dirty="0"/>
              <a:t>.)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err="1"/>
              <a:t>Kansainvälinen</a:t>
            </a:r>
            <a:r>
              <a:rPr lang="en-US" sz="2000" b="1" dirty="0"/>
              <a:t> </a:t>
            </a:r>
            <a:r>
              <a:rPr lang="en-US" sz="2000" b="1" dirty="0" err="1"/>
              <a:t>näkökulma</a:t>
            </a:r>
            <a:r>
              <a:rPr lang="en-US" sz="2000" b="1" dirty="0"/>
              <a:t> – </a:t>
            </a:r>
            <a:r>
              <a:rPr lang="en-US" sz="2000" b="1" dirty="0" err="1"/>
              <a:t>monet</a:t>
            </a:r>
            <a:r>
              <a:rPr lang="en-US" sz="2000" b="1" dirty="0"/>
              <a:t> </a:t>
            </a:r>
            <a:r>
              <a:rPr lang="en-US" sz="2000" b="1" dirty="0" err="1"/>
              <a:t>yhteisöt</a:t>
            </a:r>
            <a:r>
              <a:rPr lang="en-US" sz="2000" b="1" dirty="0"/>
              <a:t> </a:t>
            </a:r>
            <a:r>
              <a:rPr lang="en-US" sz="2000" b="1" dirty="0" err="1"/>
              <a:t>keräävät</a:t>
            </a:r>
            <a:r>
              <a:rPr lang="en-US" sz="2000" b="1" dirty="0"/>
              <a:t> </a:t>
            </a:r>
            <a:r>
              <a:rPr lang="en-US" sz="2000" b="1" dirty="0" err="1"/>
              <a:t>tietoja</a:t>
            </a:r>
            <a:r>
              <a:rPr lang="en-US" sz="2000" b="1" dirty="0"/>
              <a:t> ja </a:t>
            </a:r>
            <a:r>
              <a:rPr lang="en-US" sz="2000" b="1" dirty="0" err="1"/>
              <a:t>verkostoituvat</a:t>
            </a:r>
            <a:endParaRPr lang="en-US" sz="2000" b="1" dirty="0"/>
          </a:p>
          <a:p>
            <a:pPr marL="1485717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Compendium of Cultural Policies and Trends Covid-19 –</a:t>
            </a:r>
            <a:r>
              <a:rPr lang="en-US" sz="2000" dirty="0" err="1"/>
              <a:t>tietokanta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culturalpolicies.net</a:t>
            </a:r>
            <a:endParaRPr lang="en-US" sz="2000" b="1" dirty="0"/>
          </a:p>
        </p:txBody>
      </p:sp>
      <p:pic>
        <p:nvPicPr>
          <p:cNvPr id="7" name="Kuva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4BC5A714-2C5F-1F40-A80E-5A9C3533E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0" r="-1" b="-1"/>
          <a:stretch/>
        </p:blipFill>
        <p:spPr>
          <a:xfrm>
            <a:off x="13567719" y="22532"/>
            <a:ext cx="10809928" cy="1371598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437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711325" y="483017"/>
            <a:ext cx="20962938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fi-FI" sz="7200" b="1">
                <a:solidFill>
                  <a:srgbClr val="C00000"/>
                </a:solidFill>
                <a:latin typeface="Arial Black" panose="020B0A04020102020204" pitchFamily="34" charset="0"/>
                <a:cs typeface="Lato Regular"/>
              </a:rPr>
              <a:t>Kulttuuri koronasta päästyämme?</a:t>
            </a:r>
            <a:endParaRPr lang="id-ID" sz="7200" b="1">
              <a:solidFill>
                <a:srgbClr val="C00000"/>
              </a:solidFill>
              <a:latin typeface="Arial Black" panose="020B0A04020102020204" pitchFamily="34" charset="0"/>
              <a:cs typeface="Lato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1955" y="1966095"/>
            <a:ext cx="18543181" cy="8469975"/>
          </a:xfrm>
          <a:prstGeom prst="rect">
            <a:avLst/>
          </a:prstGeom>
        </p:spPr>
        <p:txBody>
          <a:bodyPr wrap="square" lIns="219419" tIns="109710" rIns="219419" bIns="109710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fi-FI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Huoli kulttuurin rahoituksesta, tulevista resursseista, kriisiin kaatuneista toimijoista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Veikkausvoittovarojen pieneneminen on uhka. </a:t>
            </a:r>
          </a:p>
          <a:p>
            <a:pPr marL="1485717" lvl="1" indent="-5715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Toinen kulttuurialalle merkittävä taloudellinen asia on</a:t>
            </a:r>
            <a:r>
              <a:rPr lang="fi-FI" b="1" dirty="0"/>
              <a:t> kuntatalouden tilanne</a:t>
            </a:r>
            <a:r>
              <a:rPr lang="fi-FI" dirty="0"/>
              <a:t> – toimialat, joille kuntaraha on tärkeää, ovat todella huolissaan miten kuntien käy.</a:t>
            </a:r>
          </a:p>
          <a:p>
            <a:pPr>
              <a:buClr>
                <a:srgbClr val="C00000"/>
              </a:buClr>
              <a:buSzPct val="120000"/>
            </a:pPr>
            <a:endParaRPr lang="fi-FI" dirty="0"/>
          </a:p>
          <a:p>
            <a:pPr>
              <a:buClr>
                <a:srgbClr val="C00000"/>
              </a:buClr>
              <a:buSzPct val="120000"/>
            </a:pPr>
            <a:r>
              <a:rPr lang="fi-FI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Digiloikka – uudet kulttuurin tuottamisen ja kuluttamisen, osallistumisen muodot</a:t>
            </a:r>
          </a:p>
          <a:p>
            <a:pPr marL="571500" indent="-571500">
              <a:buClr>
                <a:srgbClr val="C00000"/>
              </a:buClr>
              <a:buSzPct val="120000"/>
              <a:buFont typeface="Courier New" panose="02070309020205020404" pitchFamily="49" charset="0"/>
              <a:buChar char="o"/>
            </a:pPr>
            <a:endParaRPr lang="fi-FI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r>
              <a:rPr lang="en-US" sz="4000" b="1" dirty="0" err="1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Kansainvälisten</a:t>
            </a:r>
            <a:r>
              <a:rPr lang="en-US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verkostojen</a:t>
            </a:r>
            <a:r>
              <a:rPr lang="en-US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toiminta</a:t>
            </a:r>
            <a:r>
              <a:rPr lang="en-US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kulttuurin</a:t>
            </a:r>
            <a:r>
              <a:rPr lang="en-US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ja </a:t>
            </a:r>
            <a:r>
              <a:rPr lang="en-US" sz="4000" b="1" dirty="0" err="1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taiteen</a:t>
            </a:r>
            <a:r>
              <a:rPr lang="en-US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liikkuvuus</a:t>
            </a:r>
            <a:endParaRPr lang="en-US" sz="4000" b="1" dirty="0">
              <a:solidFill>
                <a:srgbClr val="19232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fi-FI" dirty="0"/>
              <a:t>Kansainvälisyys ja liikkuvuus on yksi taiteen ja kulttuurin laadun ja kehittymisen lähtökohta.</a:t>
            </a:r>
          </a:p>
          <a:p>
            <a:pPr lvl="1"/>
            <a:endParaRPr lang="fi-FI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fi-FI" sz="4000" b="1" dirty="0">
                <a:solidFill>
                  <a:srgbClr val="19232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Mikä tulee olemaan uusi normaali?</a:t>
            </a:r>
          </a:p>
        </p:txBody>
      </p:sp>
    </p:spTree>
    <p:extLst>
      <p:ext uri="{BB962C8B-B14F-4D97-AF65-F5344CB8AC3E}">
        <p14:creationId xmlns:p14="http://schemas.microsoft.com/office/powerpoint/2010/main" val="23560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BC99345-0C5D-D544-A006-85786223F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42" y="1165314"/>
            <a:ext cx="19458165" cy="909669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CC6014D-27BB-3141-977D-E80767D68C68}"/>
              </a:ext>
            </a:extLst>
          </p:cNvPr>
          <p:cNvSpPr txBox="1"/>
          <p:nvPr/>
        </p:nvSpPr>
        <p:spPr>
          <a:xfrm>
            <a:off x="8971030" y="11088895"/>
            <a:ext cx="599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KIITOS MIELENKIINNOSTA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CB2D62-5E30-B441-A8D3-2486242322DB}"/>
              </a:ext>
            </a:extLst>
          </p:cNvPr>
          <p:cNvSpPr txBox="1"/>
          <p:nvPr/>
        </p:nvSpPr>
        <p:spPr>
          <a:xfrm>
            <a:off x="9152170" y="12174604"/>
            <a:ext cx="5628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/>
              <a:t>Marjo Mäenpää</a:t>
            </a:r>
            <a:br>
              <a:rPr lang="fi-FI"/>
            </a:br>
            <a:r>
              <a:rPr lang="fi-FI" err="1"/>
              <a:t>marjo.maenpaa@cupore.fi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5162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Z3KAZQXCTMCE-1165040914-43</_dlc_DocId>
    <_dlc_DocIdUrl xmlns="a0c7317f-dcb9-485d-84da-bf6fec3725ca">
      <Url>https://sisalto.eduskunta.fi/FI/valiokunnat/tulevaisuusvaliokunta/_layouts/15/DocIdRedir.aspx?ID=Z3KAZQXCTMCE-1165040914-43</Url>
      <Description>Z3KAZQXCTMCE-1165040914-43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068BC0-C8DF-43E1-9EE5-7401BC31F1E3}"/>
</file>

<file path=customXml/itemProps2.xml><?xml version="1.0" encoding="utf-8"?>
<ds:datastoreItem xmlns:ds="http://schemas.openxmlformats.org/officeDocument/2006/customXml" ds:itemID="{83ECFC7C-39B7-4407-8B65-047FA316831C}"/>
</file>

<file path=customXml/itemProps3.xml><?xml version="1.0" encoding="utf-8"?>
<ds:datastoreItem xmlns:ds="http://schemas.openxmlformats.org/officeDocument/2006/customXml" ds:itemID="{06A5DF70-A9F1-4E97-9871-BB5712B670AB}"/>
</file>

<file path=customXml/itemProps4.xml><?xml version="1.0" encoding="utf-8"?>
<ds:datastoreItem xmlns:ds="http://schemas.openxmlformats.org/officeDocument/2006/customXml" ds:itemID="{35CFFDE3-5F88-498D-8AEC-30A3E097287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638</Words>
  <Application>Microsoft Office PowerPoint</Application>
  <PresentationFormat>Mukautettu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Courier New</vt:lpstr>
      <vt:lpstr>Lato Hairline</vt:lpstr>
      <vt:lpstr>Lato Light</vt:lpstr>
      <vt:lpstr>Lato Regular</vt:lpstr>
      <vt:lpstr>Open Sans Light</vt:lpstr>
      <vt:lpstr>Source Sans Pro</vt:lpstr>
      <vt:lpstr>Source Sans Pro ExtraLight</vt:lpstr>
      <vt:lpstr>Default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Marjo Mäenpää</dc:creator>
  <cp:lastModifiedBy>Suonsilta Danita</cp:lastModifiedBy>
  <cp:revision>14</cp:revision>
  <dcterms:created xsi:type="dcterms:W3CDTF">2020-05-13T20:42:07Z</dcterms:created>
  <dcterms:modified xsi:type="dcterms:W3CDTF">2020-05-14T09:32:42Z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45d77c6e-e97c-4b15-9a98-e92fb4c0de41</vt:lpwstr>
  </property>
</Properties>
</file>