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77" r:id="rId2"/>
  </p:sldMasterIdLst>
  <p:notesMasterIdLst>
    <p:notesMasterId r:id="rId13"/>
  </p:notesMasterIdLst>
  <p:handoutMasterIdLst>
    <p:handoutMasterId r:id="rId14"/>
  </p:handoutMasterIdLst>
  <p:sldIdLst>
    <p:sldId id="431" r:id="rId3"/>
    <p:sldId id="545" r:id="rId4"/>
    <p:sldId id="442" r:id="rId5"/>
    <p:sldId id="546" r:id="rId6"/>
    <p:sldId id="547" r:id="rId7"/>
    <p:sldId id="504" r:id="rId8"/>
    <p:sldId id="548" r:id="rId9"/>
    <p:sldId id="505" r:id="rId10"/>
    <p:sldId id="507" r:id="rId11"/>
    <p:sldId id="53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3"/>
    <p:restoredTop sz="88269" autoAdjust="0"/>
  </p:normalViewPr>
  <p:slideViewPr>
    <p:cSldViewPr snapToGrid="0" snapToObjects="1">
      <p:cViewPr varScale="1">
        <p:scale>
          <a:sx n="134" d="100"/>
          <a:sy n="134" d="100"/>
        </p:scale>
        <p:origin x="129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9325A-47B9-1C45-A01E-635BAEB7F321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12644-A92E-DF40-AA71-3CBE3C0E9A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8752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BC066-9A51-BB41-A440-BD35091D1572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66104-7953-FC4E-9FC9-AA43692955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3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6104-7953-FC4E-9FC9-AA4369295524}" type="slidenum">
              <a:rPr lang="fi-FI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fi-FI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106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6306d3be3a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6306d3be3a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" name="Google Shape;836;g6306d3be3a_0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53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2300 mrd</a:t>
            </a:r>
            <a:r>
              <a:rPr lang="fi-FI" baseline="0" dirty="0"/>
              <a:t>, kaksinkertaistuu </a:t>
            </a:r>
            <a:r>
              <a:rPr lang="fi-FI" baseline="0"/>
              <a:t>neljässä vuodessa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6104-7953-FC4E-9FC9-AA4369295524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4152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24C-7778-423C-83BC-D9E8F20AF51E}" type="slidenum">
              <a:rPr lang="fi-FI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fi-FI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119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/>
          <a:lstStyle/>
          <a:p>
            <a:fld id="{451DEABC-D766-4322-8E78-B830FAE35C72}" type="datetime4">
              <a:rPr lang="en-US" smtClean="0"/>
              <a:pPr/>
              <a:t>May 14,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/>
          <a:lstStyle/>
          <a:p>
            <a:fld id="{F3131F9E-604E-4343-9F29-EF72E8231CAD}" type="datetime4">
              <a:rPr lang="en-US" smtClean="0"/>
              <a:pPr/>
              <a:t>May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/>
          <a:lstStyle/>
          <a:p>
            <a:fld id="{34A8E1CE-37F8-4102-8DF9-852A0A51F293}" type="datetime4">
              <a:rPr lang="en-US" smtClean="0"/>
              <a:pPr/>
              <a:t>May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buClrTx/>
              <a:buFont typeface="Calibri" pitchFamily="34" charset="0"/>
              <a:buChar char="–"/>
              <a:defRPr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0621" y="128068"/>
            <a:ext cx="549424" cy="273844"/>
          </a:xfrm>
          <a:prstGeom prst="rect">
            <a:avLst/>
          </a:prstGeom>
        </p:spPr>
        <p:txBody>
          <a:bodyPr/>
          <a:lstStyle/>
          <a:p>
            <a:fld id="{898365DF-A05F-47DB-BC7D-0974F70D9742}" type="slidenum">
              <a:rPr lang="fi-FI" smtClean="0">
                <a:solidFill>
                  <a:srgbClr val="006FB9"/>
                </a:solidFill>
                <a:latin typeface="Calibri"/>
              </a:rPr>
              <a:pPr/>
              <a:t>‹#›</a:t>
            </a:fld>
            <a:endParaRPr lang="fi-FI">
              <a:solidFill>
                <a:srgbClr val="006FB9"/>
              </a:solidFill>
              <a:latin typeface="Calibri"/>
            </a:endParaRP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0" y="4779231"/>
            <a:ext cx="9144000" cy="27384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i-FI" sz="105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eCommerce Growth -tutkimusraportti // Team Finland  // Leevi Parsama ©</a:t>
            </a:r>
          </a:p>
        </p:txBody>
      </p:sp>
    </p:spTree>
    <p:extLst>
      <p:ext uri="{BB962C8B-B14F-4D97-AF65-F5344CB8AC3E}">
        <p14:creationId xmlns:p14="http://schemas.microsoft.com/office/powerpoint/2010/main" val="2759683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5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451DEABC-D766-4322-8E78-B830FAE35C72}" type="datetime4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May 14, 2020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698" rIns="91399" bIns="45698" rtlCol="0" anchor="ctr"/>
          <a:lstStyle/>
          <a:p>
            <a:pPr algn="ctr" defTabSz="913984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698" rIns="91399" bIns="45698" rtlCol="0" anchor="ctr"/>
          <a:lstStyle/>
          <a:p>
            <a:pPr algn="ctr" defTabSz="913984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391849" y="4368484"/>
            <a:ext cx="986791" cy="365125"/>
          </a:xfrm>
          <a:prstGeom prst="rect">
            <a:avLst/>
          </a:prstGeom>
        </p:spPr>
        <p:txBody>
          <a:bodyPr lIns="91399" tIns="45698" rIns="91399" bIns="45698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3984"/>
            <a:fld id="{F38DF745-7D3F-47F4-83A3-874385CFAA69}" type="slidenum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704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93333F43-3E86-47E4-BFBB-2476D384E1C6}" type="datetime4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May 14, 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391849" y="4368484"/>
            <a:ext cx="986791" cy="365125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F38DF745-7D3F-47F4-83A3-874385CFAA69}" type="slidenum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686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6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6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751663BA-01FC-4367-B6F3-ABB2645D55F1}" type="datetime4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May 14, 2020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391849" y="4368484"/>
            <a:ext cx="986791" cy="365125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F38DF745-7D3F-47F4-83A3-874385CFAA69}" type="slidenum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320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79B19C71-EC74-44AF-B27E-FC7DC3C3A61D}" type="datetime4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May 14, 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391849" y="4368484"/>
            <a:ext cx="986791" cy="365125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F38DF745-7D3F-47F4-83A3-874385CFAA69}" type="slidenum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996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6992" indent="0">
              <a:buNone/>
              <a:defRPr sz="2000" b="1"/>
            </a:lvl2pPr>
            <a:lvl3pPr marL="913984" indent="0">
              <a:buNone/>
              <a:defRPr sz="1800" b="1"/>
            </a:lvl3pPr>
            <a:lvl4pPr marL="1370976" indent="0">
              <a:buNone/>
              <a:defRPr sz="1600" b="1"/>
            </a:lvl4pPr>
            <a:lvl5pPr marL="1827968" indent="0">
              <a:buNone/>
              <a:defRPr sz="1600" b="1"/>
            </a:lvl5pPr>
            <a:lvl6pPr marL="2284960" indent="0">
              <a:buNone/>
              <a:defRPr sz="1600" b="1"/>
            </a:lvl6pPr>
            <a:lvl7pPr marL="2741952" indent="0">
              <a:buNone/>
              <a:defRPr sz="1600" b="1"/>
            </a:lvl7pPr>
            <a:lvl8pPr marL="3198944" indent="0">
              <a:buNone/>
              <a:defRPr sz="1600" b="1"/>
            </a:lvl8pPr>
            <a:lvl9pPr marL="36559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6992" indent="0">
              <a:buNone/>
              <a:defRPr sz="2000" b="1"/>
            </a:lvl2pPr>
            <a:lvl3pPr marL="913984" indent="0">
              <a:buNone/>
              <a:defRPr sz="1800" b="1"/>
            </a:lvl3pPr>
            <a:lvl4pPr marL="1370976" indent="0">
              <a:buNone/>
              <a:defRPr sz="1600" b="1"/>
            </a:lvl4pPr>
            <a:lvl5pPr marL="1827968" indent="0">
              <a:buNone/>
              <a:defRPr sz="1600" b="1"/>
            </a:lvl5pPr>
            <a:lvl6pPr marL="2284960" indent="0">
              <a:buNone/>
              <a:defRPr sz="1600" b="1"/>
            </a:lvl6pPr>
            <a:lvl7pPr marL="2741952" indent="0">
              <a:buNone/>
              <a:defRPr sz="1600" b="1"/>
            </a:lvl7pPr>
            <a:lvl8pPr marL="3198944" indent="0">
              <a:buNone/>
              <a:defRPr sz="1600" b="1"/>
            </a:lvl8pPr>
            <a:lvl9pPr marL="3655936" indent="0">
              <a:buNone/>
              <a:defRPr sz="1600" b="1"/>
            </a:lvl9pPr>
          </a:lstStyle>
          <a:p>
            <a:pPr marL="0" lvl="0" indent="0" algn="l" defTabSz="913984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6A5CDA29-3CBE-48EA-92AE-A996835462BA}" type="datetime4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May 14, 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16200000">
            <a:off x="8391849" y="4368484"/>
            <a:ext cx="986791" cy="365125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F38DF745-7D3F-47F4-83A3-874385CFAA69}" type="slidenum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94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E29EC054-3869-4501-B163-1BBFDE8DCE04}" type="datetime4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May 14, 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391849" y="4368484"/>
            <a:ext cx="986791" cy="365125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F38DF745-7D3F-47F4-83A3-874385CFAA69}" type="slidenum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9029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0A63D831-56C1-49CF-8EF7-8B9A98402BCD}" type="datetime4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May 14, 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391849" y="4368484"/>
            <a:ext cx="986791" cy="365125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F38DF745-7D3F-47F4-83A3-874385CFAA69}" type="slidenum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836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/>
          <a:lstStyle/>
          <a:p>
            <a:fld id="{93333F43-3E86-47E4-BFBB-2476D384E1C6}" type="datetime4">
              <a:rPr lang="en-US" smtClean="0"/>
              <a:pPr/>
              <a:t>May 14,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6992" indent="0">
              <a:buNone/>
              <a:defRPr sz="1200"/>
            </a:lvl2pPr>
            <a:lvl3pPr marL="913984" indent="0">
              <a:buNone/>
              <a:defRPr sz="1000"/>
            </a:lvl3pPr>
            <a:lvl4pPr marL="1370976" indent="0">
              <a:buNone/>
              <a:defRPr sz="900"/>
            </a:lvl4pPr>
            <a:lvl5pPr marL="1827968" indent="0">
              <a:buNone/>
              <a:defRPr sz="900"/>
            </a:lvl5pPr>
            <a:lvl6pPr marL="2284960" indent="0">
              <a:buNone/>
              <a:defRPr sz="900"/>
            </a:lvl6pPr>
            <a:lvl7pPr marL="2741952" indent="0">
              <a:buNone/>
              <a:defRPr sz="900"/>
            </a:lvl7pPr>
            <a:lvl8pPr marL="3198944" indent="0">
              <a:buNone/>
              <a:defRPr sz="900"/>
            </a:lvl8pPr>
            <a:lvl9pPr marL="36559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6EAD5615-7F4F-4584-84D5-CC95918C321F}" type="datetime4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May 14, 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391849" y="4368484"/>
            <a:ext cx="986791" cy="365125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F38DF745-7D3F-47F4-83A3-874385CFAA69}" type="slidenum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8357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698" rIns="91399" bIns="45698" rtlCol="0" anchor="ctr"/>
          <a:lstStyle/>
          <a:p>
            <a:pPr algn="ctr" defTabSz="913984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6992" indent="0">
              <a:buNone/>
              <a:defRPr sz="2800"/>
            </a:lvl2pPr>
            <a:lvl3pPr marL="913984" indent="0">
              <a:buNone/>
              <a:defRPr sz="2400"/>
            </a:lvl3pPr>
            <a:lvl4pPr marL="1370976" indent="0">
              <a:buNone/>
              <a:defRPr sz="2000"/>
            </a:lvl4pPr>
            <a:lvl5pPr marL="1827968" indent="0">
              <a:buNone/>
              <a:defRPr sz="2000"/>
            </a:lvl5pPr>
            <a:lvl6pPr marL="2284960" indent="0">
              <a:buNone/>
              <a:defRPr sz="2000"/>
            </a:lvl6pPr>
            <a:lvl7pPr marL="2741952" indent="0">
              <a:buNone/>
              <a:defRPr sz="2000"/>
            </a:lvl7pPr>
            <a:lvl8pPr marL="3198944" indent="0">
              <a:buNone/>
              <a:defRPr sz="2000"/>
            </a:lvl8pPr>
            <a:lvl9pPr marL="3655936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6992" indent="0">
              <a:buNone/>
              <a:defRPr sz="1200"/>
            </a:lvl2pPr>
            <a:lvl3pPr marL="913984" indent="0">
              <a:buNone/>
              <a:defRPr sz="1000"/>
            </a:lvl3pPr>
            <a:lvl4pPr marL="1370976" indent="0">
              <a:buNone/>
              <a:defRPr sz="900"/>
            </a:lvl4pPr>
            <a:lvl5pPr marL="1827968" indent="0">
              <a:buNone/>
              <a:defRPr sz="900"/>
            </a:lvl5pPr>
            <a:lvl6pPr marL="2284960" indent="0">
              <a:buNone/>
              <a:defRPr sz="900"/>
            </a:lvl6pPr>
            <a:lvl7pPr marL="2741952" indent="0">
              <a:buNone/>
              <a:defRPr sz="900"/>
            </a:lvl7pPr>
            <a:lvl8pPr marL="3198944" indent="0">
              <a:buNone/>
              <a:defRPr sz="900"/>
            </a:lvl8pPr>
            <a:lvl9pPr marL="36559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76EEA923-9BEE-48CE-9F28-5B525F399BAD}" type="datetime4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May 14, 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391849" y="4368484"/>
            <a:ext cx="986791" cy="365125"/>
          </a:xfrm>
          <a:prstGeom prst="rect">
            <a:avLst/>
          </a:prstGeom>
        </p:spPr>
        <p:txBody>
          <a:bodyPr lIns="91399" tIns="45698" rIns="91399" bIns="45698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3984"/>
            <a:fld id="{F38DF745-7D3F-47F4-83A3-874385CFAA69}" type="slidenum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698" rIns="91399" bIns="45698" rtlCol="0" anchor="ctr"/>
          <a:lstStyle/>
          <a:p>
            <a:pPr algn="ctr" defTabSz="913984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012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F3131F9E-604E-4343-9F29-EF72E8231CAD}" type="datetime4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May 14, 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391849" y="4368484"/>
            <a:ext cx="986791" cy="365125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F38DF745-7D3F-47F4-83A3-874385CFAA69}" type="slidenum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516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34A8E1CE-37F8-4102-8DF9-852A0A51F293}" type="datetime4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May 14, 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391849" y="4368484"/>
            <a:ext cx="986791" cy="365125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F38DF745-7D3F-47F4-83A3-874385CFAA69}" type="slidenum">
              <a:rPr lang="en-US" smtClean="0">
                <a:solidFill>
                  <a:prstClr val="black"/>
                </a:solidFill>
                <a:latin typeface="Calibri"/>
              </a:rPr>
              <a:pPr defTabSz="913984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692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45" y="1449704"/>
            <a:ext cx="3768218" cy="31437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buClrTx/>
              <a:buFont typeface="Calibri" pitchFamily="34" charset="0"/>
              <a:buChar char="–"/>
              <a:defRPr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576" y="4740834"/>
            <a:ext cx="971284" cy="273844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r>
              <a:rPr lang="fi-FI">
                <a:solidFill>
                  <a:prstClr val="black"/>
                </a:solidFill>
                <a:latin typeface="Calibri"/>
              </a:rPr>
              <a:t>11.8.2015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25840" y="4740834"/>
            <a:ext cx="6570667" cy="273844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r>
              <a:rPr lang="fi-FI" dirty="0">
                <a:solidFill>
                  <a:prstClr val="black"/>
                </a:solidFill>
                <a:latin typeface="Calibri"/>
              </a:rPr>
              <a:t>eCommerce Growth -esiselvitys ©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Finpro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391849" y="4368484"/>
            <a:ext cx="986791" cy="365125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898365DF-A05F-47DB-BC7D-0974F70D9742}" type="slidenum">
              <a:rPr lang="fi-FI" smtClean="0">
                <a:solidFill>
                  <a:prstClr val="black"/>
                </a:solidFill>
                <a:latin typeface="Calibri"/>
              </a:rPr>
              <a:pPr defTabSz="913984"/>
              <a:t>‹#›</a:t>
            </a:fld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6289" y="1449704"/>
            <a:ext cx="3768218" cy="31437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buClrTx/>
              <a:buFont typeface="Calibri" pitchFamily="34" charset="0"/>
              <a:buChar char="–"/>
              <a:defRPr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2601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buClrTx/>
              <a:buFont typeface="Calibri" pitchFamily="34" charset="0"/>
              <a:buChar char="–"/>
              <a:defRPr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0622" y="128070"/>
            <a:ext cx="549424" cy="273844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898365DF-A05F-47DB-BC7D-0974F70D9742}" type="slidenum">
              <a:rPr lang="fi-FI" smtClean="0">
                <a:solidFill>
                  <a:srgbClr val="006FB9"/>
                </a:solidFill>
                <a:latin typeface="Calibri"/>
              </a:rPr>
              <a:pPr defTabSz="913984"/>
              <a:t>‹#›</a:t>
            </a:fld>
            <a:endParaRPr lang="fi-FI">
              <a:solidFill>
                <a:srgbClr val="006FB9"/>
              </a:solidFill>
              <a:latin typeface="Calibri"/>
            </a:endParaRP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0" y="4779231"/>
            <a:ext cx="9144000" cy="273844"/>
          </a:xfrm>
          <a:prstGeom prst="rect">
            <a:avLst/>
          </a:prstGeom>
        </p:spPr>
        <p:txBody>
          <a:bodyPr lIns="91399" tIns="45698" rIns="91399" bIns="45698"/>
          <a:lstStyle/>
          <a:p>
            <a:pPr algn="ctr" defTabSz="913984"/>
            <a:r>
              <a:rPr lang="fi-FI" sz="10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eCommerce Growth -tutkimusraportti // Team Finland  // Leevi Parsama ©</a:t>
            </a:r>
          </a:p>
        </p:txBody>
      </p:sp>
    </p:spTree>
    <p:extLst>
      <p:ext uri="{BB962C8B-B14F-4D97-AF65-F5344CB8AC3E}">
        <p14:creationId xmlns:p14="http://schemas.microsoft.com/office/powerpoint/2010/main" val="2309298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576" y="4740828"/>
            <a:ext cx="971284" cy="273844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r>
              <a:rPr lang="fi-FI">
                <a:solidFill>
                  <a:prstClr val="black"/>
                </a:solidFill>
                <a:latin typeface="Calibri"/>
              </a:rPr>
              <a:t>11.8.2015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25835" y="4740828"/>
            <a:ext cx="6570667" cy="273844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r>
              <a:rPr lang="fi-FI" dirty="0">
                <a:solidFill>
                  <a:prstClr val="black"/>
                </a:solidFill>
                <a:latin typeface="Calibri"/>
              </a:rPr>
              <a:t>eCommerce Growth -esiselvitys © </a:t>
            </a:r>
            <a:r>
              <a:rPr lang="fi-FI" dirty="0" err="1">
                <a:solidFill>
                  <a:prstClr val="black"/>
                </a:solidFill>
                <a:latin typeface="Calibri"/>
              </a:rPr>
              <a:t>Finpro</a:t>
            </a:r>
            <a:r>
              <a:rPr lang="fi-FI" dirty="0">
                <a:solidFill>
                  <a:prstClr val="black"/>
                </a:solidFill>
                <a:latin typeface="Calibri"/>
              </a:rPr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0622" y="128070"/>
            <a:ext cx="549424" cy="273844"/>
          </a:xfrm>
          <a:prstGeom prst="rect">
            <a:avLst/>
          </a:prstGeom>
        </p:spPr>
        <p:txBody>
          <a:bodyPr lIns="91399" tIns="45698" rIns="91399" bIns="45698"/>
          <a:lstStyle/>
          <a:p>
            <a:pPr defTabSz="913984"/>
            <a:fld id="{898365DF-A05F-47DB-BC7D-0974F70D9742}" type="slidenum">
              <a:rPr lang="fi-FI" smtClean="0">
                <a:solidFill>
                  <a:srgbClr val="006FB9"/>
                </a:solidFill>
                <a:latin typeface="Calibri"/>
              </a:rPr>
              <a:pPr defTabSz="913984"/>
              <a:t>‹#›</a:t>
            </a:fld>
            <a:endParaRPr lang="fi-FI">
              <a:solidFill>
                <a:srgbClr val="006FB9"/>
              </a:solidFill>
              <a:latin typeface="Calibri"/>
            </a:endParaRPr>
          </a:p>
        </p:txBody>
      </p:sp>
      <p:pic>
        <p:nvPicPr>
          <p:cNvPr id="7" name="Picture 6" descr="TFppt-BG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32926" y="1788663"/>
            <a:ext cx="7688549" cy="1566174"/>
          </a:xfrm>
        </p:spPr>
        <p:txBody>
          <a:bodyPr anchor="b" anchorCtr="0"/>
          <a:lstStyle>
            <a:lvl1pPr algn="ctr">
              <a:lnSpc>
                <a:spcPts val="4800"/>
              </a:lnSpc>
              <a:defRPr lang="fi-FI" sz="4800" b="0" dirty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328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1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/>
          <a:lstStyle/>
          <a:p>
            <a:fld id="{751663BA-01FC-4367-B6F3-ABB2645D55F1}" type="datetime4">
              <a:rPr lang="en-US" smtClean="0"/>
              <a:pPr/>
              <a:t>May 14, 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/>
          <a:lstStyle/>
          <a:p>
            <a:fld id="{79B19C71-EC74-44AF-B27E-FC7DC3C3A61D}" type="datetime4">
              <a:rPr lang="en-US" smtClean="0"/>
              <a:pPr/>
              <a:t>May 14,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/>
          <a:lstStyle/>
          <a:p>
            <a:fld id="{6A5CDA29-3CBE-48EA-92AE-A996835462BA}" type="datetime4">
              <a:rPr lang="en-US" smtClean="0"/>
              <a:pPr/>
              <a:t>May 14,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/>
          <a:lstStyle/>
          <a:p>
            <a:fld id="{E29EC054-3869-4501-B163-1BBFDE8DCE04}" type="datetime4">
              <a:rPr lang="en-US" smtClean="0"/>
              <a:pPr/>
              <a:t>May 14,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/>
          <a:lstStyle/>
          <a:p>
            <a:fld id="{0A63D831-56C1-49CF-8EF7-8B9A98402BCD}" type="datetime4">
              <a:rPr lang="en-US" smtClean="0"/>
              <a:pPr/>
              <a:t>May 14,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/>
          <a:lstStyle/>
          <a:p>
            <a:fld id="{6EAD5615-7F4F-4584-84D5-CC95918C321F}" type="datetime4">
              <a:rPr lang="en-US" smtClean="0"/>
              <a:pPr/>
              <a:t>May 14,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/>
          <a:lstStyle/>
          <a:p>
            <a:fld id="{76EEA923-9BEE-48CE-9F28-5B525F399BAD}" type="datetime4">
              <a:rPr lang="en-US" smtClean="0"/>
              <a:pPr/>
              <a:t>May 14,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5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399" tIns="45698" rIns="91399" bIns="45698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399" tIns="45698" rIns="91399" bIns="4569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698" rIns="91399" bIns="45698" rtlCol="0" anchor="ctr"/>
          <a:lstStyle/>
          <a:p>
            <a:pPr algn="ctr" defTabSz="913984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698" rIns="91399" bIns="45698" rtlCol="0" anchor="ctr"/>
          <a:lstStyle/>
          <a:p>
            <a:pPr algn="ctr" defTabSz="913984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Alatunnisteen paikkamerkki 4"/>
          <p:cNvSpPr txBox="1">
            <a:spLocks/>
          </p:cNvSpPr>
          <p:nvPr userDrawn="1"/>
        </p:nvSpPr>
        <p:spPr>
          <a:xfrm>
            <a:off x="7983838" y="4806699"/>
            <a:ext cx="1077784" cy="273844"/>
          </a:xfrm>
          <a:prstGeom prst="rect">
            <a:avLst/>
          </a:prstGeom>
        </p:spPr>
        <p:txBody>
          <a:bodyPr lIns="91399" tIns="45698" rIns="91399" bIns="45698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@parsama</a:t>
            </a:r>
          </a:p>
        </p:txBody>
      </p:sp>
    </p:spTree>
    <p:extLst>
      <p:ext uri="{BB962C8B-B14F-4D97-AF65-F5344CB8AC3E}">
        <p14:creationId xmlns:p14="http://schemas.microsoft.com/office/powerpoint/2010/main" val="129763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</p:sldLayoutIdLst>
  <p:hf sldNum="0" hdr="0" ftr="0" dt="0"/>
  <p:txStyles>
    <p:titleStyle>
      <a:lvl1pPr algn="l" defTabSz="913984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3984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indent="-182796" algn="l" defTabSz="913984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0" indent="-228496" algn="l" defTabSz="913984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2" indent="-228496" algn="l" defTabSz="913984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4" indent="-228496" algn="l" defTabSz="913984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456" indent="-228496" algn="l" defTabSz="913984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48" indent="-228496" algn="l" defTabSz="913984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0" indent="-228496" algn="l" defTabSz="913984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32" indent="-228496" algn="l" defTabSz="913984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4" algn="l" defTabSz="9139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6" algn="l" defTabSz="9139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8" algn="l" defTabSz="9139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0" algn="l" defTabSz="9139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2" algn="l" defTabSz="9139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44" algn="l" defTabSz="9139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36" algn="l" defTabSz="9139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tinyurl.com/ruugj9r" TargetMode="External"/><Relationship Id="rId5" Type="http://schemas.openxmlformats.org/officeDocument/2006/relationships/hyperlink" Target="https://www.youtube.com/watch?v=xzCb60FGQlQ&amp;feature=youtu.be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3" y="3748239"/>
            <a:ext cx="8401446" cy="778023"/>
          </a:xfrm>
        </p:spPr>
        <p:txBody>
          <a:bodyPr/>
          <a:lstStyle/>
          <a:p>
            <a:r>
              <a:rPr lang="fi-FI" sz="3600" cap="none" dirty="0">
                <a:solidFill>
                  <a:prstClr val="black"/>
                </a:solidFill>
              </a:rPr>
              <a:t>Yritysten digiloikka - osaamistarpeet</a:t>
            </a:r>
            <a:endParaRPr lang="fi-FI" sz="3600" cap="none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3" y="4470603"/>
            <a:ext cx="8543667" cy="489820"/>
          </a:xfrm>
        </p:spPr>
        <p:txBody>
          <a:bodyPr>
            <a:normAutofit/>
          </a:bodyPr>
          <a:lstStyle/>
          <a:p>
            <a:r>
              <a:rPr lang="fi-FI" sz="1400" cap="none" dirty="0"/>
              <a:t>15.5.2020 // Leevi Parsama, Digital Commerce </a:t>
            </a:r>
            <a:r>
              <a:rPr lang="fi-FI" sz="1400" cap="none" dirty="0" err="1"/>
              <a:t>Specialist</a:t>
            </a:r>
            <a:endParaRPr lang="fi-FI" sz="1400" cap="none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7E16FDE-9B39-374D-97B6-3A911F946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0870" cy="36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75577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shutterstock_10797276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80514" y="4574359"/>
            <a:ext cx="8952940" cy="307742"/>
          </a:xfrm>
          <a:prstGeom prst="rect">
            <a:avLst/>
          </a:prstGeom>
          <a:noFill/>
        </p:spPr>
        <p:txBody>
          <a:bodyPr wrap="square" lIns="91410" tIns="45703" rIns="91410" bIns="45703" rtlCol="0">
            <a:spAutoFit/>
          </a:bodyPr>
          <a:lstStyle/>
          <a:p>
            <a:pPr algn="ctr" defTabSz="913984"/>
            <a:r>
              <a:rPr lang="fi-FI" sz="1400" dirty="0">
                <a:solidFill>
                  <a:prstClr val="black"/>
                </a:solidFill>
                <a:latin typeface="Calibri"/>
              </a:rPr>
              <a:t>Leevi Parsama </a:t>
            </a:r>
            <a:r>
              <a:rPr lang="fi-FI" sz="1400" dirty="0">
                <a:solidFill>
                  <a:srgbClr val="FF6600"/>
                </a:solidFill>
                <a:latin typeface="Calibri"/>
              </a:rPr>
              <a:t>// 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 Digital Commerce Specialist </a:t>
            </a:r>
            <a:r>
              <a:rPr lang="fi-FI" sz="1400" dirty="0">
                <a:solidFill>
                  <a:srgbClr val="FF6600"/>
                </a:solidFill>
                <a:latin typeface="Calibri"/>
              </a:rPr>
              <a:t>// 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tel. +358 - 40 - 528 9001 </a:t>
            </a:r>
            <a:r>
              <a:rPr lang="fi-FI" sz="1400" dirty="0">
                <a:solidFill>
                  <a:srgbClr val="FF6600"/>
                </a:solidFill>
                <a:latin typeface="Calibri"/>
              </a:rPr>
              <a:t>// 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leevi@parsama.com </a:t>
            </a:r>
            <a:r>
              <a:rPr lang="fi-FI" sz="1400" dirty="0">
                <a:solidFill>
                  <a:srgbClr val="FF6600"/>
                </a:solidFill>
                <a:latin typeface="Calibri"/>
              </a:rPr>
              <a:t>//       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@parsama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184" y="4581225"/>
            <a:ext cx="347362" cy="34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04840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C9D4039C-0682-4F4E-A9C1-AB4B3C5F02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4257" y="1414296"/>
            <a:ext cx="3850279" cy="221815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-136921"/>
            <a:ext cx="8269054" cy="1028700"/>
          </a:xfrm>
        </p:spPr>
        <p:txBody>
          <a:bodyPr>
            <a:normAutofit/>
          </a:bodyPr>
          <a:lstStyle/>
          <a:p>
            <a:r>
              <a:rPr lang="fi-FI" dirty="0"/>
              <a:t>puhuja tutuksi</a:t>
            </a:r>
          </a:p>
        </p:txBody>
      </p:sp>
      <p:pic>
        <p:nvPicPr>
          <p:cNvPr id="12" name="Kuva 11" descr="Näyttökuva 2016-05-30 kello 20.14.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443" y="1321252"/>
            <a:ext cx="1817137" cy="393713"/>
          </a:xfrm>
          <a:prstGeom prst="rect">
            <a:avLst/>
          </a:prstGeom>
        </p:spPr>
      </p:pic>
      <p:sp>
        <p:nvSpPr>
          <p:cNvPr id="14" name="Tekstiruutu 13"/>
          <p:cNvSpPr txBox="1"/>
          <p:nvPr/>
        </p:nvSpPr>
        <p:spPr>
          <a:xfrm>
            <a:off x="60626" y="921086"/>
            <a:ext cx="8952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Leevi Parsama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// </a:t>
            </a:r>
            <a:r>
              <a:rPr lang="fi-FI" sz="1400" dirty="0">
                <a:solidFill>
                  <a:prstClr val="black"/>
                </a:solidFill>
                <a:latin typeface="Calibri"/>
              </a:rPr>
              <a:t>Digital Commerce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Specialist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//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+358 - 40 - 528 9001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//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leevi@parsama.com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//      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@parsama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89" y="927951"/>
            <a:ext cx="347362" cy="347362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0" y="1336375"/>
            <a:ext cx="2461834" cy="235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90000"/>
              </a:lnSpc>
              <a:spcBef>
                <a:spcPts val="500"/>
              </a:spcBef>
              <a:buClr>
                <a:srgbClr val="073E87"/>
              </a:buClr>
              <a:buFont typeface="Arial"/>
              <a:buChar char="•"/>
              <a:defRPr/>
            </a:pPr>
            <a:r>
              <a:rPr lang="fi-FI" sz="1400" dirty="0">
                <a:solidFill>
                  <a:prstClr val="black"/>
                </a:solidFill>
              </a:rPr>
              <a:t>Digitaalisen kaupan strategiat ja koulutus</a:t>
            </a:r>
          </a:p>
          <a:p>
            <a:pPr marL="285750" indent="-285750" algn="r">
              <a:lnSpc>
                <a:spcPct val="90000"/>
              </a:lnSpc>
              <a:spcBef>
                <a:spcPts val="500"/>
              </a:spcBef>
              <a:buClr>
                <a:srgbClr val="073E87"/>
              </a:buClr>
              <a:buFont typeface="Arial"/>
              <a:buChar char="•"/>
              <a:defRPr/>
            </a:pPr>
            <a:r>
              <a:rPr lang="fi-FI" sz="1400" dirty="0">
                <a:solidFill>
                  <a:prstClr val="black"/>
                </a:solidFill>
              </a:rPr>
              <a:t>Hallitustyöskentely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3E87"/>
              </a:buClr>
              <a:buSzTx/>
              <a:buFont typeface="Arial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Tutustunut yli </a:t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500 verkkokauppaan</a:t>
            </a:r>
          </a:p>
          <a:p>
            <a:pPr marL="285750" marR="0" lvl="0" indent="-28575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3E87"/>
              </a:buClr>
              <a:buSzTx/>
              <a:buFont typeface="Arial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Verkkokauppavierailuja</a:t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 puolilla maailmaa</a:t>
            </a:r>
          </a:p>
          <a:p>
            <a:pPr marL="285750" indent="-285750" algn="r">
              <a:lnSpc>
                <a:spcPct val="90000"/>
              </a:lnSpc>
              <a:spcBef>
                <a:spcPts val="500"/>
              </a:spcBef>
              <a:buClr>
                <a:srgbClr val="073E87"/>
              </a:buClr>
              <a:buFont typeface="Arial"/>
              <a:buChar char="•"/>
              <a:defRPr/>
            </a:pPr>
            <a:r>
              <a:rPr lang="fi-FI" sz="1400" dirty="0">
                <a:solidFill>
                  <a:prstClr val="black"/>
                </a:solidFill>
              </a:rPr>
              <a:t>Vuoden verkkokauppa-vaikuttaja 2017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3E87"/>
              </a:buClr>
              <a:buSzTx/>
              <a:buFont typeface="Arial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Verkkokauppiaat FB-ryhmä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6639820" y="1724314"/>
            <a:ext cx="224481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E87"/>
              </a:buClr>
              <a:buSzTx/>
              <a:buFont typeface="Arial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2016-2018 kovat tulokset</a:t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E87"/>
              </a:buClr>
              <a:buSzTx/>
              <a:buFont typeface="Arial"/>
              <a:buChar char="•"/>
              <a:tabLst/>
              <a:defRPr/>
            </a:pPr>
            <a:r>
              <a:rPr lang="fi-FI" sz="1400" dirty="0">
                <a:solidFill>
                  <a:prstClr val="black"/>
                </a:solidFill>
                <a:latin typeface="Calibri"/>
              </a:rPr>
              <a:t>2019-2023 mukana </a:t>
            </a:r>
            <a:br>
              <a:rPr lang="fi-FI" sz="1400" dirty="0">
                <a:solidFill>
                  <a:prstClr val="black"/>
                </a:solidFill>
                <a:latin typeface="Calibri"/>
              </a:rPr>
            </a:br>
            <a:r>
              <a:rPr lang="fi-FI" sz="1400" dirty="0">
                <a:solidFill>
                  <a:prstClr val="black"/>
                </a:solidFill>
                <a:latin typeface="Calibri"/>
              </a:rPr>
              <a:t>jo yli 300 yritystä</a:t>
            </a:r>
            <a:br>
              <a:rPr lang="fi-FI" sz="1400" dirty="0">
                <a:solidFill>
                  <a:prstClr val="black"/>
                </a:solidFill>
                <a:latin typeface="Calibri"/>
              </a:rPr>
            </a:br>
            <a:r>
              <a:rPr lang="fi-FI" sz="1400" dirty="0">
                <a:solidFill>
                  <a:prstClr val="black"/>
                </a:solidFill>
                <a:latin typeface="Calibri"/>
              </a:rPr>
              <a:t/>
            </a:r>
            <a:br>
              <a:rPr lang="fi-FI" sz="1400" dirty="0">
                <a:solidFill>
                  <a:prstClr val="black"/>
                </a:solidFill>
                <a:latin typeface="Calibri"/>
              </a:rPr>
            </a:br>
            <a:r>
              <a:rPr lang="fi-FI" sz="1100" b="1" dirty="0" err="1">
                <a:solidFill>
                  <a:prstClr val="black"/>
                </a:solidFill>
                <a:latin typeface="Calibri"/>
              </a:rPr>
              <a:t>www.ExperienceCommerce.fi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lipsi 9"/>
          <p:cNvSpPr/>
          <p:nvPr/>
        </p:nvSpPr>
        <p:spPr>
          <a:xfrm>
            <a:off x="2692626" y="3377994"/>
            <a:ext cx="898310" cy="49869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36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+60 %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eCom myynti</a:t>
            </a:r>
          </a:p>
        </p:txBody>
      </p:sp>
      <p:sp>
        <p:nvSpPr>
          <p:cNvPr id="17" name="Ellipsi 16"/>
          <p:cNvSpPr/>
          <p:nvPr/>
        </p:nvSpPr>
        <p:spPr>
          <a:xfrm>
            <a:off x="3626366" y="3377994"/>
            <a:ext cx="898310" cy="49869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36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&gt;200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uutta vientimaata</a:t>
            </a:r>
          </a:p>
        </p:txBody>
      </p:sp>
      <p:sp>
        <p:nvSpPr>
          <p:cNvPr id="18" name="Ellipsi 17"/>
          <p:cNvSpPr/>
          <p:nvPr/>
        </p:nvSpPr>
        <p:spPr>
          <a:xfrm>
            <a:off x="4560106" y="3378732"/>
            <a:ext cx="898310" cy="49869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36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+343 %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eCom vienti</a:t>
            </a:r>
          </a:p>
        </p:txBody>
      </p:sp>
      <p:sp>
        <p:nvSpPr>
          <p:cNvPr id="20" name="Ellipsi 19"/>
          <p:cNvSpPr/>
          <p:nvPr/>
        </p:nvSpPr>
        <p:spPr>
          <a:xfrm>
            <a:off x="5493846" y="3344442"/>
            <a:ext cx="898310" cy="49869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36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NPS - tyytyväisyys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898" y="3945159"/>
            <a:ext cx="1283766" cy="686370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243" y="4103319"/>
            <a:ext cx="1392206" cy="601543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72" y="3991322"/>
            <a:ext cx="638408" cy="640207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887" y="4103319"/>
            <a:ext cx="793758" cy="528210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334" y="4027049"/>
            <a:ext cx="713410" cy="683889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645" y="4020973"/>
            <a:ext cx="1668181" cy="63142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826" y="3896448"/>
            <a:ext cx="1163804" cy="87285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0410" y="4103319"/>
            <a:ext cx="966072" cy="450246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540B5742-1F63-114F-9A21-4D866D612D91}"/>
              </a:ext>
            </a:extLst>
          </p:cNvPr>
          <p:cNvSpPr/>
          <p:nvPr/>
        </p:nvSpPr>
        <p:spPr>
          <a:xfrm>
            <a:off x="6886735" y="2289571"/>
            <a:ext cx="1394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600" b="1" kern="0" dirty="0" err="1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Experience</a:t>
            </a:r>
            <a:r>
              <a:rPr lang="fi-FI" sz="1600" b="1" kern="0" dirty="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lang="fi-FI" sz="1600" b="1" kern="0" dirty="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fi-FI" sz="1600" b="1" kern="0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Commerce</a:t>
            </a:r>
            <a:r>
              <a:rPr lang="fi-FI" sz="1600" b="1" kern="0" dirty="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i-FI" sz="1400" b="1" kern="0" dirty="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fi-FI" sz="1600" b="1" dirty="0"/>
          </a:p>
        </p:txBody>
      </p:sp>
    </p:spTree>
    <p:extLst>
      <p:ext uri="{BB962C8B-B14F-4D97-AF65-F5344CB8AC3E}">
        <p14:creationId xmlns:p14="http://schemas.microsoft.com/office/powerpoint/2010/main" val="1993268563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shutterstock_7915441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47" r="11496"/>
          <a:stretch/>
        </p:blipFill>
        <p:spPr>
          <a:xfrm>
            <a:off x="6162770" y="0"/>
            <a:ext cx="2816997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agenda</a:t>
            </a:r>
            <a:endParaRPr lang="fi-FI" dirty="0"/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820338" y="1498658"/>
            <a:ext cx="7316796" cy="3289422"/>
          </a:xfrm>
        </p:spPr>
        <p:txBody>
          <a:bodyPr>
            <a:noAutofit/>
          </a:bodyPr>
          <a:lstStyle/>
          <a:p>
            <a:pPr marL="285750" indent="-285750" fontAlgn="base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800" b="0" dirty="0"/>
              <a:t>Miten koronapandemia muutti digitaalisen liiketoiminnan markkinaa? </a:t>
            </a:r>
          </a:p>
          <a:p>
            <a:pPr marL="285750" indent="-285750" fontAlgn="base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800" b="0" dirty="0"/>
              <a:t>Valtaisa välitön osaamistarve</a:t>
            </a:r>
          </a:p>
          <a:p>
            <a:pPr marL="285750" indent="-285750" fontAlgn="base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800" b="0" dirty="0"/>
              <a:t>Digitaalisen kaupan eri tasot ja osaamistarpeet</a:t>
            </a:r>
          </a:p>
          <a:p>
            <a:pPr marL="285750" indent="-285750" fontAlgn="base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800" b="0" dirty="0"/>
              <a:t>Mitä osaajia tulevaisuudessa tarvitaan?</a:t>
            </a:r>
          </a:p>
          <a:p>
            <a:pPr marL="285750" indent="-285750" fontAlgn="base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800" b="0" dirty="0"/>
              <a:t>Markkinaa kasvaa lujaa, mahdollisuuksia on kaikilla</a:t>
            </a:r>
          </a:p>
          <a:p>
            <a:pPr marL="285750" indent="-285750" fontAlgn="base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800" b="0" dirty="0"/>
              <a:t>Menestyksen edellytys: Asiakas aidosti keskiöön</a:t>
            </a:r>
          </a:p>
        </p:txBody>
      </p:sp>
    </p:spTree>
    <p:extLst>
      <p:ext uri="{BB962C8B-B14F-4D97-AF65-F5344CB8AC3E}">
        <p14:creationId xmlns:p14="http://schemas.microsoft.com/office/powerpoint/2010/main" val="1512983121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B254225-1AFB-4F4B-B2E0-BAF491DDD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260" y="2536429"/>
            <a:ext cx="2298094" cy="22980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114539"/>
            <a:ext cx="6730181" cy="1028700"/>
          </a:xfrm>
        </p:spPr>
        <p:txBody>
          <a:bodyPr>
            <a:normAutofit fontScale="90000"/>
          </a:bodyPr>
          <a:lstStyle/>
          <a:p>
            <a:r>
              <a:rPr lang="fi-FI" dirty="0"/>
              <a:t>CoVID-19 jakoi markkinan neljään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907945" y="1465805"/>
            <a:ext cx="7316796" cy="3289422"/>
          </a:xfrm>
        </p:spPr>
        <p:txBody>
          <a:bodyPr>
            <a:noAutofit/>
          </a:bodyPr>
          <a:lstStyle/>
          <a:p>
            <a:pPr fontAlgn="base">
              <a:spcBef>
                <a:spcPts val="0"/>
              </a:spcBef>
              <a:buClr>
                <a:schemeClr val="tx2"/>
              </a:buClr>
            </a:pPr>
            <a:r>
              <a:rPr lang="fi-FI" sz="1800" b="0" dirty="0"/>
              <a:t>Digitaalisen kaupan markkinasta on nyt tunnistettavissa neljä tasoa</a:t>
            </a:r>
          </a:p>
          <a:p>
            <a:pPr marL="342900" indent="-342900" fontAlgn="base"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i-FI" sz="1800" b="0" dirty="0"/>
              <a:t>Välttämättömyystarvikkeiden räjähdysmäinen kysynnän kasvu</a:t>
            </a:r>
          </a:p>
          <a:p>
            <a:pPr marL="342900" indent="-342900" fontAlgn="base"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i-FI" sz="1800" b="0" dirty="0" err="1"/>
              <a:t>Kotoilun</a:t>
            </a:r>
            <a:r>
              <a:rPr lang="fi-FI" sz="1800" b="0" dirty="0"/>
              <a:t> ja ulkoilun synnyttämät kaupan teon mahdollisuudet</a:t>
            </a:r>
          </a:p>
          <a:p>
            <a:pPr marL="342900" indent="-342900" fontAlgn="base"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i-FI" sz="1800" b="0" dirty="0"/>
              <a:t>Ensin kuoppa ja sitten tasaisesti kasvava kysyntä</a:t>
            </a:r>
          </a:p>
          <a:p>
            <a:pPr marL="342900" indent="-342900" fontAlgn="base"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i-FI" sz="1800" b="0" dirty="0"/>
              <a:t>Kärsijät – suurissa vaikeuksissa</a:t>
            </a:r>
          </a:p>
          <a:p>
            <a:pPr fontAlgn="base">
              <a:spcBef>
                <a:spcPts val="0"/>
              </a:spcBef>
              <a:buClr>
                <a:schemeClr val="tx2"/>
              </a:buClr>
            </a:pPr>
            <a:endParaRPr lang="fi-FI" sz="1800" b="0" dirty="0"/>
          </a:p>
          <a:p>
            <a:pPr fontAlgn="base">
              <a:spcBef>
                <a:spcPts val="0"/>
              </a:spcBef>
              <a:buClr>
                <a:schemeClr val="tx2"/>
              </a:buClr>
            </a:pPr>
            <a:r>
              <a:rPr lang="fi-FI" sz="1800" b="0" dirty="0"/>
              <a:t>Kaikilla lisäksi poikkeustilanteesta johtuvia logistisia</a:t>
            </a:r>
            <a:br>
              <a:rPr lang="fi-FI" sz="1800" b="0" dirty="0"/>
            </a:br>
            <a:r>
              <a:rPr lang="fi-FI" sz="1800" b="0" dirty="0"/>
              <a:t>haasteita, erityisesti kansainvälisissä tavaravirroissa.</a:t>
            </a:r>
          </a:p>
        </p:txBody>
      </p:sp>
    </p:spTree>
    <p:extLst>
      <p:ext uri="{BB962C8B-B14F-4D97-AF65-F5344CB8AC3E}">
        <p14:creationId xmlns:p14="http://schemas.microsoft.com/office/powerpoint/2010/main" val="2855754806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114539"/>
            <a:ext cx="7663133" cy="1028700"/>
          </a:xfrm>
        </p:spPr>
        <p:txBody>
          <a:bodyPr>
            <a:normAutofit/>
          </a:bodyPr>
          <a:lstStyle/>
          <a:p>
            <a:r>
              <a:rPr lang="fi-FI" sz="3200" dirty="0"/>
              <a:t>Valtaisa välitön osaamistarve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683659" y="1327782"/>
            <a:ext cx="4681971" cy="3289422"/>
          </a:xfrm>
        </p:spPr>
        <p:txBody>
          <a:bodyPr>
            <a:noAutofit/>
          </a:bodyPr>
          <a:lstStyle/>
          <a:p>
            <a:pPr marL="285750" indent="-285750" fontAlgn="base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800" b="0" dirty="0"/>
              <a:t>Kun myymälöistä hävisivät asiakkaat, yritykset heräsivät digitaalisen liiketoiminnan mahdollisuuteen</a:t>
            </a:r>
          </a:p>
          <a:p>
            <a:pPr marL="285750" indent="-285750" fontAlgn="base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800" b="0" dirty="0"/>
              <a:t>Business Finlandille, ELY-keskuksiin, Yrittäjäjärjestöihin jne. on tullut tuhansittain yhteydenottoja: ”</a:t>
            </a:r>
            <a:r>
              <a:rPr lang="fi-FI" sz="1800" b="0" i="1" dirty="0"/>
              <a:t>Haluaisin perustaa verkkokaupan, mistä saisi apua ja osaajia?”</a:t>
            </a:r>
          </a:p>
          <a:p>
            <a:pPr marL="285750" indent="-285750" fontAlgn="base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800" b="0" dirty="0"/>
              <a:t>Suomessa oli ennen koronaa n. 30 000 toimivaa verkkokauppaa, nyt voi olla tekeillä hyvinkin vähintään puolet lisää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7E4D0FF-64F8-3E4A-BE6B-BFBF03CEEF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932" y="1281806"/>
            <a:ext cx="1957412" cy="2700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4CF32DC-3749-DF47-B023-9D9D3671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360" y="2846464"/>
            <a:ext cx="1345944" cy="1652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D37CD8C-1ECA-0442-BE0A-5B6DD18985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95" y="874143"/>
            <a:ext cx="1576513" cy="126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30154B94-8402-8B4C-AF41-DE29472AADD0}"/>
              </a:ext>
            </a:extLst>
          </p:cNvPr>
          <p:cNvSpPr txBox="1"/>
          <p:nvPr/>
        </p:nvSpPr>
        <p:spPr>
          <a:xfrm>
            <a:off x="5555412" y="4495798"/>
            <a:ext cx="337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Video: </a:t>
            </a:r>
            <a:r>
              <a:rPr lang="fi-FI" sz="900" dirty="0">
                <a:latin typeface="Arial Narrow" panose="020B0604020202020204" pitchFamily="34" charset="0"/>
                <a:cs typeface="Arial Narrow" panose="020B0604020202020204" pitchFamily="34" charset="0"/>
                <a:hlinkClick r:id="rId5"/>
              </a:rPr>
              <a:t>https://www.youtube.com/watch?v=xzCb60FGQlQ&amp;feature=youtu.be</a:t>
            </a:r>
            <a:endParaRPr lang="fi-FI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fi-FI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PDF: </a:t>
            </a:r>
            <a:r>
              <a:rPr lang="fi-FI" sz="900" dirty="0">
                <a:latin typeface="Arial Narrow" panose="020B0604020202020204" pitchFamily="34" charset="0"/>
                <a:cs typeface="Arial Narrow" panose="020B0604020202020204" pitchFamily="34" charset="0"/>
                <a:hlinkClick r:id="rId6"/>
              </a:rPr>
              <a:t>https://tinyurl.com/ruugj9r</a:t>
            </a:r>
            <a:endParaRPr lang="fi-FI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67502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6306d3be3a_0_106"/>
          <p:cNvSpPr txBox="1">
            <a:spLocks noGrp="1"/>
          </p:cNvSpPr>
          <p:nvPr>
            <p:ph type="title"/>
          </p:nvPr>
        </p:nvSpPr>
        <p:spPr>
          <a:xfrm>
            <a:off x="441996" y="329007"/>
            <a:ext cx="4325535" cy="100986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 dirty="0">
                <a:ea typeface="Verdana"/>
                <a:cs typeface="Verdana"/>
              </a:rPr>
              <a:t>Digitaalisen kaupan </a:t>
            </a:r>
            <a:br>
              <a:rPr lang="fi-FI" sz="3200" dirty="0">
                <a:ea typeface="Verdana"/>
                <a:cs typeface="Verdana"/>
              </a:rPr>
            </a:br>
            <a:r>
              <a:rPr lang="fi-FI" sz="3200" dirty="0">
                <a:ea typeface="Verdana"/>
                <a:cs typeface="Verdana"/>
              </a:rPr>
              <a:t>osaamisen tasot</a:t>
            </a:r>
            <a:endParaRPr sz="3200" dirty="0">
              <a:ea typeface="Verdana"/>
              <a:cs typeface="Verdana"/>
            </a:endParaRPr>
          </a:p>
        </p:txBody>
      </p:sp>
      <p:sp>
        <p:nvSpPr>
          <p:cNvPr id="839" name="Google Shape;839;g6306d3be3a_0_106"/>
          <p:cNvSpPr txBox="1"/>
          <p:nvPr/>
        </p:nvSpPr>
        <p:spPr>
          <a:xfrm>
            <a:off x="585351" y="3209623"/>
            <a:ext cx="1440300" cy="933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 dirty="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  <a:t>Oikeat tuotteet </a:t>
            </a:r>
            <a:br>
              <a:rPr lang="fi-FI" sz="1000" dirty="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</a:br>
            <a:r>
              <a:rPr lang="fi-FI" sz="1000" dirty="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  <a:t>oikeaan hintaan</a:t>
            </a:r>
            <a:endParaRPr sz="1000" dirty="0">
              <a:solidFill>
                <a:srgbClr val="FFFFFF"/>
              </a:solidFill>
              <a:latin typeface="Finlandica" pitchFamily="2" charset="77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fi-FI" sz="1000" dirty="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  <a:t>Tuotteet ovat </a:t>
            </a:r>
            <a:br>
              <a:rPr lang="fi-FI" sz="1000" dirty="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</a:br>
            <a:r>
              <a:rPr lang="fi-FI" sz="1000" dirty="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  <a:t>ostettavissa verkosta</a:t>
            </a:r>
            <a:endParaRPr sz="1000" dirty="0">
              <a:solidFill>
                <a:srgbClr val="FFFFFF"/>
              </a:solidFill>
              <a:latin typeface="Finlandica" pitchFamily="2" charset="77"/>
              <a:ea typeface="Muli"/>
              <a:cs typeface="Muli"/>
              <a:sym typeface="Muli"/>
            </a:endParaRPr>
          </a:p>
        </p:txBody>
      </p:sp>
      <p:sp>
        <p:nvSpPr>
          <p:cNvPr id="840" name="Google Shape;840;g6306d3be3a_0_106"/>
          <p:cNvSpPr txBox="1"/>
          <p:nvPr/>
        </p:nvSpPr>
        <p:spPr>
          <a:xfrm>
            <a:off x="2191501" y="2949939"/>
            <a:ext cx="1440300" cy="11933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 dirty="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  <a:t>Aktiivinen kauppiastyö</a:t>
            </a:r>
            <a:endParaRPr sz="1000" dirty="0">
              <a:solidFill>
                <a:srgbClr val="FFFFFF"/>
              </a:solidFill>
              <a:latin typeface="Finlandica" pitchFamily="2" charset="77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1000" dirty="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  <a:t>SEM / SEO / </a:t>
            </a:r>
            <a:r>
              <a:rPr lang="fi-FI" sz="1000" dirty="0" err="1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  <a:t>Some</a:t>
            </a:r>
            <a:endParaRPr sz="1000" dirty="0">
              <a:solidFill>
                <a:srgbClr val="FFFFFF"/>
              </a:solidFill>
              <a:latin typeface="Finlandica" pitchFamily="2" charset="77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1000" dirty="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  <a:t>Sisältötuotantoa</a:t>
            </a:r>
            <a:endParaRPr sz="1000" dirty="0">
              <a:solidFill>
                <a:srgbClr val="FFFFFF"/>
              </a:solidFill>
              <a:latin typeface="Finlandica" pitchFamily="2" charset="77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fi-FI" sz="1000" dirty="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  <a:t>Google Analytics</a:t>
            </a:r>
            <a:endParaRPr sz="1000" dirty="0">
              <a:solidFill>
                <a:srgbClr val="FFFFFF"/>
              </a:solidFill>
              <a:latin typeface="Finlandica" pitchFamily="2" charset="77"/>
              <a:ea typeface="Muli"/>
              <a:cs typeface="Muli"/>
              <a:sym typeface="Muli"/>
            </a:endParaRPr>
          </a:p>
        </p:txBody>
      </p:sp>
      <p:sp>
        <p:nvSpPr>
          <p:cNvPr id="841" name="Google Shape;841;g6306d3be3a_0_106"/>
          <p:cNvSpPr txBox="1"/>
          <p:nvPr/>
        </p:nvSpPr>
        <p:spPr>
          <a:xfrm>
            <a:off x="3797651" y="2462056"/>
            <a:ext cx="1440300" cy="1681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r>
              <a:rPr lang="fi-FI" sz="1000" dirty="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  <a:t>Kasvustrategia</a:t>
            </a:r>
            <a:endParaRPr sz="1000" dirty="0">
              <a:solidFill>
                <a:srgbClr val="FFFFFF"/>
              </a:solidFill>
              <a:latin typeface="Finlandica" pitchFamily="2" charset="77"/>
              <a:ea typeface="Muli"/>
              <a:cs typeface="Muli"/>
              <a:sym typeface="Muli"/>
            </a:endParaRP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fi-FI" sz="1000" dirty="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  <a:t>Selkeät kilpailuedut </a:t>
            </a:r>
            <a:br>
              <a:rPr lang="fi-FI" sz="1000" dirty="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</a:br>
            <a:r>
              <a:rPr lang="fi-FI" sz="1000" dirty="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  <a:t>ja oma konsepti</a:t>
            </a:r>
            <a:endParaRPr sz="1000" dirty="0">
              <a:solidFill>
                <a:srgbClr val="FFFFFF"/>
              </a:solidFill>
              <a:latin typeface="Finlandica" pitchFamily="2" charset="77"/>
              <a:ea typeface="Muli"/>
              <a:cs typeface="Muli"/>
              <a:sym typeface="Muli"/>
            </a:endParaRP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fi-FI" sz="1000" dirty="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  <a:t>Asiakassegmentit </a:t>
            </a:r>
            <a:br>
              <a:rPr lang="fi-FI" sz="1000" dirty="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</a:br>
            <a:r>
              <a:rPr lang="fi-FI" sz="1000" dirty="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  <a:t>ja kohdennettu markkinointi</a:t>
            </a:r>
            <a:endParaRPr sz="1000" dirty="0">
              <a:solidFill>
                <a:srgbClr val="FFFFFF"/>
              </a:solidFill>
              <a:latin typeface="Finlandica" pitchFamily="2" charset="77"/>
              <a:ea typeface="Muli"/>
              <a:cs typeface="Muli"/>
              <a:sym typeface="Muli"/>
            </a:endParaRP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fi-FI" sz="1000" dirty="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  <a:t>Skaalautuvat </a:t>
            </a:r>
            <a:br>
              <a:rPr lang="fi-FI" sz="1000" dirty="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</a:br>
            <a:r>
              <a:rPr lang="fi-FI" sz="1000" dirty="0" err="1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  <a:t>back-end</a:t>
            </a:r>
            <a:r>
              <a:rPr lang="fi-FI" sz="1000" dirty="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  <a:sym typeface="Muli"/>
              </a:rPr>
              <a:t> toiminnot</a:t>
            </a:r>
            <a:endParaRPr sz="1000" dirty="0">
              <a:solidFill>
                <a:srgbClr val="FFFFFF"/>
              </a:solidFill>
              <a:latin typeface="Finlandica" pitchFamily="2" charset="77"/>
              <a:ea typeface="Muli"/>
              <a:cs typeface="Muli"/>
              <a:sym typeface="Muli"/>
            </a:endParaRPr>
          </a:p>
        </p:txBody>
      </p:sp>
      <p:sp>
        <p:nvSpPr>
          <p:cNvPr id="842" name="Google Shape;842;g6306d3be3a_0_106"/>
          <p:cNvSpPr txBox="1"/>
          <p:nvPr/>
        </p:nvSpPr>
        <p:spPr>
          <a:xfrm>
            <a:off x="5403801" y="1520560"/>
            <a:ext cx="1440300" cy="26226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lvl="0" indent="0">
              <a:spcAft>
                <a:spcPts val="600"/>
              </a:spcAft>
              <a:buNone/>
              <a:defRPr sz="100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</a:defRPr>
            </a:lvl1pPr>
          </a:lstStyle>
          <a:p>
            <a:r>
              <a:rPr lang="fi-FI" dirty="0">
                <a:sym typeface="Muli"/>
              </a:rPr>
              <a:t>Asiakas aidosti keskiössä kaikessa tekemisessä</a:t>
            </a:r>
            <a:endParaRPr dirty="0">
              <a:sym typeface="Muli"/>
            </a:endParaRPr>
          </a:p>
          <a:p>
            <a:r>
              <a:rPr lang="fi-FI" dirty="0">
                <a:sym typeface="Muli"/>
              </a:rPr>
              <a:t>Kansainvälinen liiketoiminta</a:t>
            </a:r>
            <a:endParaRPr dirty="0">
              <a:sym typeface="Muli"/>
            </a:endParaRPr>
          </a:p>
          <a:p>
            <a:r>
              <a:rPr lang="fi-FI" dirty="0">
                <a:sym typeface="Muli"/>
              </a:rPr>
              <a:t>Myynnin johtaminen 247 &amp; datan voima</a:t>
            </a:r>
            <a:endParaRPr dirty="0">
              <a:sym typeface="Muli"/>
            </a:endParaRPr>
          </a:p>
          <a:p>
            <a:r>
              <a:rPr lang="fi-FI" dirty="0">
                <a:sym typeface="Muli"/>
              </a:rPr>
              <a:t>Lojaalin asiakaskunnan rakentaminen</a:t>
            </a:r>
            <a:endParaRPr dirty="0">
              <a:sym typeface="Muli"/>
            </a:endParaRPr>
          </a:p>
          <a:p>
            <a:r>
              <a:rPr lang="fi-FI" dirty="0">
                <a:sym typeface="Muli"/>
              </a:rPr>
              <a:t>Globaali logistiikka </a:t>
            </a:r>
            <a:br>
              <a:rPr lang="fi-FI" dirty="0">
                <a:sym typeface="Muli"/>
              </a:rPr>
            </a:br>
            <a:r>
              <a:rPr lang="fi-FI" dirty="0">
                <a:sym typeface="Muli"/>
              </a:rPr>
              <a:t>ja asiakaspalvelu</a:t>
            </a:r>
            <a:endParaRPr dirty="0">
              <a:sym typeface="Muli"/>
            </a:endParaRPr>
          </a:p>
          <a:p>
            <a:r>
              <a:rPr lang="fi-FI" dirty="0">
                <a:sym typeface="Muli"/>
              </a:rPr>
              <a:t>Integraatiot kaikkien järjestelmien välillä</a:t>
            </a:r>
            <a:endParaRPr dirty="0">
              <a:sym typeface="Muli"/>
            </a:endParaRPr>
          </a:p>
        </p:txBody>
      </p:sp>
      <p:sp>
        <p:nvSpPr>
          <p:cNvPr id="843" name="Google Shape;843;g6306d3be3a_0_106"/>
          <p:cNvSpPr txBox="1"/>
          <p:nvPr/>
        </p:nvSpPr>
        <p:spPr>
          <a:xfrm>
            <a:off x="7009951" y="460801"/>
            <a:ext cx="1440300" cy="36823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lvl="0" indent="0">
              <a:spcAft>
                <a:spcPts val="600"/>
              </a:spcAft>
              <a:buNone/>
              <a:defRPr sz="1000">
                <a:solidFill>
                  <a:srgbClr val="FFFFFF"/>
                </a:solidFill>
                <a:latin typeface="Finlandica" pitchFamily="2" charset="77"/>
                <a:ea typeface="Muli"/>
                <a:cs typeface="Muli"/>
              </a:defRPr>
            </a:lvl1pPr>
          </a:lstStyle>
          <a:p>
            <a:r>
              <a:rPr lang="fi-FI" dirty="0">
                <a:sym typeface="Muli"/>
              </a:rPr>
              <a:t>Tunnustettu </a:t>
            </a:r>
            <a:br>
              <a:rPr lang="fi-FI" dirty="0">
                <a:sym typeface="Muli"/>
              </a:rPr>
            </a:br>
            <a:r>
              <a:rPr lang="fi-FI" dirty="0">
                <a:sym typeface="Muli"/>
              </a:rPr>
              <a:t>globaali toimija</a:t>
            </a:r>
            <a:endParaRPr dirty="0">
              <a:sym typeface="Muli"/>
            </a:endParaRPr>
          </a:p>
          <a:p>
            <a:r>
              <a:rPr lang="fi-FI" dirty="0">
                <a:sym typeface="Muli"/>
              </a:rPr>
              <a:t>Ei yritys vaan arvopohjainen yhteisö</a:t>
            </a:r>
            <a:endParaRPr dirty="0">
              <a:sym typeface="Muli"/>
            </a:endParaRPr>
          </a:p>
          <a:p>
            <a:r>
              <a:rPr lang="fi-FI" dirty="0">
                <a:sym typeface="Muli"/>
              </a:rPr>
              <a:t>Tiedolla johtaminen liiketoiminnan kaikissa osa-alueissa</a:t>
            </a:r>
            <a:endParaRPr dirty="0">
              <a:sym typeface="Muli"/>
            </a:endParaRPr>
          </a:p>
          <a:p>
            <a:r>
              <a:rPr lang="fi-FI" dirty="0">
                <a:sym typeface="Muli"/>
              </a:rPr>
              <a:t>Palvelut luovat liiketoimintaan asiakaskokemusta tukevia uusia ansaintamalleja</a:t>
            </a:r>
            <a:endParaRPr dirty="0">
              <a:sym typeface="Muli"/>
            </a:endParaRPr>
          </a:p>
          <a:p>
            <a:r>
              <a:rPr lang="fi-FI" dirty="0">
                <a:sym typeface="Muli"/>
              </a:rPr>
              <a:t>Kaikki järjestelmät rakennettu tukemaan verkkokauppaa ja monikanavaista asiakaskokemusta</a:t>
            </a:r>
            <a:endParaRPr dirty="0">
              <a:sym typeface="Muli"/>
            </a:endParaRPr>
          </a:p>
          <a:p>
            <a:r>
              <a:rPr lang="fi-FI" dirty="0">
                <a:sym typeface="Muli"/>
              </a:rPr>
              <a:t>Uudet teknologiat osa kehitystä: AI, AR, VR, </a:t>
            </a:r>
            <a:br>
              <a:rPr lang="fi-FI" dirty="0">
                <a:sym typeface="Muli"/>
              </a:rPr>
            </a:br>
            <a:r>
              <a:rPr lang="fi-FI" dirty="0">
                <a:sym typeface="Muli"/>
              </a:rPr>
              <a:t>IOT jne.</a:t>
            </a:r>
            <a:endParaRPr dirty="0">
              <a:sym typeface="Muli"/>
            </a:endParaRPr>
          </a:p>
        </p:txBody>
      </p:sp>
      <p:sp>
        <p:nvSpPr>
          <p:cNvPr id="844" name="Google Shape;844;g6306d3be3a_0_106"/>
          <p:cNvSpPr txBox="1"/>
          <p:nvPr/>
        </p:nvSpPr>
        <p:spPr>
          <a:xfrm>
            <a:off x="997499" y="4148430"/>
            <a:ext cx="1777800" cy="54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50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Basic </a:t>
            </a:r>
            <a:br>
              <a:rPr lang="fi-FI" sz="1050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fi-FI" sz="1050" dirty="0" err="1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eCommerce</a:t>
            </a:r>
            <a:r>
              <a:rPr lang="fi-FI" sz="1050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1.0</a:t>
            </a:r>
            <a:endParaRPr sz="1050" dirty="0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5" name="Google Shape;845;g6306d3be3a_0_106"/>
          <p:cNvSpPr txBox="1"/>
          <p:nvPr/>
        </p:nvSpPr>
        <p:spPr>
          <a:xfrm>
            <a:off x="2574275" y="4140216"/>
            <a:ext cx="1975800" cy="65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50" dirty="0" err="1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Transaction</a:t>
            </a:r>
            <a:r>
              <a:rPr lang="fi-FI" sz="1050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i-FI" sz="1050" dirty="0" err="1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based</a:t>
            </a:r>
            <a:r>
              <a:rPr lang="fi-FI" sz="1050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lang="fi-FI" sz="1050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fi-FI" sz="1050" dirty="0" err="1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eCommerce</a:t>
            </a:r>
            <a:r>
              <a:rPr lang="fi-FI" sz="1050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2.0</a:t>
            </a:r>
            <a:endParaRPr sz="1050" dirty="0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6" name="Google Shape;846;g6306d3be3a_0_106"/>
          <p:cNvSpPr txBox="1"/>
          <p:nvPr/>
        </p:nvSpPr>
        <p:spPr>
          <a:xfrm>
            <a:off x="4345473" y="4140216"/>
            <a:ext cx="2310000" cy="65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50" dirty="0" err="1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Customer-Centricity</a:t>
            </a:r>
            <a:r>
              <a:rPr lang="fi-FI" sz="1050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i-FI" sz="1050" dirty="0" err="1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with</a:t>
            </a:r>
            <a:r>
              <a:rPr lang="fi-FI" sz="1050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lang="fi-FI" sz="1050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fi-FI" sz="1050" dirty="0" err="1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eCommerce</a:t>
            </a:r>
            <a:r>
              <a:rPr lang="fi-FI" sz="1050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3.0</a:t>
            </a:r>
            <a:endParaRPr sz="1050" dirty="0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7" name="Google Shape;847;g6306d3be3a_0_106"/>
          <p:cNvSpPr txBox="1"/>
          <p:nvPr/>
        </p:nvSpPr>
        <p:spPr>
          <a:xfrm>
            <a:off x="6469519" y="4143180"/>
            <a:ext cx="2310000" cy="54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50" dirty="0" err="1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Immersive</a:t>
            </a:r>
            <a:r>
              <a:rPr lang="fi-FI" sz="1050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lang="fi-FI" sz="1050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fi-FI" sz="1050" dirty="0" err="1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eCommerce</a:t>
            </a:r>
            <a:r>
              <a:rPr lang="fi-FI" sz="1050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i-FI" sz="1050" dirty="0" err="1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experience</a:t>
            </a:r>
            <a:endParaRPr sz="1050" dirty="0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4" name="Google Shape;854;g6306d3be3a_0_106"/>
          <p:cNvSpPr txBox="1"/>
          <p:nvPr/>
        </p:nvSpPr>
        <p:spPr>
          <a:xfrm>
            <a:off x="239539" y="4235846"/>
            <a:ext cx="1059300" cy="465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50" dirty="0" err="1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Start</a:t>
            </a:r>
            <a:endParaRPr sz="1050" dirty="0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Vasen aaltosulje 2">
            <a:extLst>
              <a:ext uri="{FF2B5EF4-FFF2-40B4-BE49-F238E27FC236}">
                <a16:creationId xmlns:a16="http://schemas.microsoft.com/office/drawing/2014/main" id="{4780DF89-15A1-FB45-B177-BF0DBA51C4AD}"/>
              </a:ext>
            </a:extLst>
          </p:cNvPr>
          <p:cNvSpPr/>
          <p:nvPr/>
        </p:nvSpPr>
        <p:spPr>
          <a:xfrm rot="5400000">
            <a:off x="1882820" y="1156256"/>
            <a:ext cx="412148" cy="3251664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EAE22CA-69A6-3F4B-94E6-F49F8B16A69E}"/>
              </a:ext>
            </a:extLst>
          </p:cNvPr>
          <p:cNvSpPr txBox="1"/>
          <p:nvPr/>
        </p:nvSpPr>
        <p:spPr>
          <a:xfrm>
            <a:off x="522510" y="1754784"/>
            <a:ext cx="319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Valtaisa peruskoulutuksen tarve yrittäjille, </a:t>
            </a:r>
            <a:br>
              <a:rPr lang="fi-FI" sz="1200" dirty="0"/>
            </a:br>
            <a:r>
              <a:rPr lang="fi-FI" sz="1200" dirty="0"/>
              <a:t>pk-yrityksille jne. Arvio </a:t>
            </a:r>
            <a:r>
              <a:rPr lang="fi-FI" sz="1200" dirty="0" err="1"/>
              <a:t>väh</a:t>
            </a:r>
            <a:r>
              <a:rPr lang="fi-FI" sz="1200" dirty="0"/>
              <a:t>. 50 000 henkilöä. Toteuttajina voisi olla esim. Yliopistot, Ammattikorkeakoulut, kaupalliset toimijat jne.  </a:t>
            </a:r>
          </a:p>
        </p:txBody>
      </p:sp>
      <p:sp>
        <p:nvSpPr>
          <p:cNvPr id="21" name="Vasen aaltosulje 20">
            <a:extLst>
              <a:ext uri="{FF2B5EF4-FFF2-40B4-BE49-F238E27FC236}">
                <a16:creationId xmlns:a16="http://schemas.microsoft.com/office/drawing/2014/main" id="{21CDCC3C-5D04-2244-89E2-B66EBAE995DE}"/>
              </a:ext>
            </a:extLst>
          </p:cNvPr>
          <p:cNvSpPr/>
          <p:nvPr/>
        </p:nvSpPr>
        <p:spPr>
          <a:xfrm rot="3532095">
            <a:off x="5294231" y="-706793"/>
            <a:ext cx="248674" cy="4106906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0DE7DB20-B91E-5740-91E8-98C5DF8C80BF}"/>
              </a:ext>
            </a:extLst>
          </p:cNvPr>
          <p:cNvSpPr txBox="1"/>
          <p:nvPr/>
        </p:nvSpPr>
        <p:spPr>
          <a:xfrm rot="19760798">
            <a:off x="3529808" y="701266"/>
            <a:ext cx="319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Business Finlandin ohjelmien valmennusta </a:t>
            </a:r>
            <a:br>
              <a:rPr lang="fi-FI" sz="1200" dirty="0"/>
            </a:br>
            <a:r>
              <a:rPr lang="fi-FI" sz="1200" dirty="0"/>
              <a:t>sekä Teollisuussijoituksen rahoitusta kansainväliseen kasvuun.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B8CC6114-C5C9-7841-BC9E-720807E9B3AA}"/>
              </a:ext>
            </a:extLst>
          </p:cNvPr>
          <p:cNvSpPr txBox="1">
            <a:spLocks/>
          </p:cNvSpPr>
          <p:nvPr/>
        </p:nvSpPr>
        <p:spPr>
          <a:xfrm>
            <a:off x="6140548" y="4806699"/>
            <a:ext cx="2921072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bg1">
                    <a:lumMod val="65000"/>
                  </a:schemeClr>
                </a:solidFill>
              </a:rPr>
              <a:t>copyrights</a:t>
            </a:r>
            <a:r>
              <a:rPr lang="fi-FI" sz="1200" dirty="0">
                <a:solidFill>
                  <a:schemeClr val="bg1">
                    <a:lumMod val="65000"/>
                  </a:schemeClr>
                </a:solidFill>
              </a:rPr>
              <a:t>: Leevi </a:t>
            </a:r>
            <a:r>
              <a:rPr lang="fi-FI" sz="1200" dirty="0" err="1">
                <a:solidFill>
                  <a:schemeClr val="bg1">
                    <a:lumMod val="65000"/>
                  </a:schemeClr>
                </a:solidFill>
              </a:rPr>
              <a:t>Parsama</a:t>
            </a:r>
            <a:r>
              <a:rPr lang="fi-FI" sz="1200" dirty="0">
                <a:solidFill>
                  <a:schemeClr val="bg1">
                    <a:lumMod val="65000"/>
                  </a:schemeClr>
                </a:solidFill>
              </a:rPr>
              <a:t> ja Mika Niemi</a:t>
            </a:r>
          </a:p>
        </p:txBody>
      </p:sp>
    </p:spTree>
    <p:extLst>
      <p:ext uri="{BB962C8B-B14F-4D97-AF65-F5344CB8AC3E}">
        <p14:creationId xmlns:p14="http://schemas.microsoft.com/office/powerpoint/2010/main" val="388724213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2047ED4-D647-6C46-B843-79FA814768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569" y="407752"/>
            <a:ext cx="5525039" cy="473574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114539"/>
            <a:ext cx="6730181" cy="1028700"/>
          </a:xfrm>
        </p:spPr>
        <p:txBody>
          <a:bodyPr>
            <a:normAutofit/>
          </a:bodyPr>
          <a:lstStyle/>
          <a:p>
            <a:r>
              <a:rPr lang="fi-FI" sz="3200" dirty="0"/>
              <a:t>minkälaisia osaajia tarvitaan?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896445" y="1224264"/>
            <a:ext cx="7316796" cy="3289422"/>
          </a:xfrm>
        </p:spPr>
        <p:txBody>
          <a:bodyPr>
            <a:noAutofit/>
          </a:bodyPr>
          <a:lstStyle/>
          <a:p>
            <a:pPr marL="285750" indent="-285750" fontAlgn="base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800" b="0" dirty="0" err="1"/>
              <a:t>Growth</a:t>
            </a:r>
            <a:r>
              <a:rPr lang="fi-FI" sz="1800" b="0" dirty="0"/>
              <a:t> </a:t>
            </a:r>
            <a:r>
              <a:rPr lang="fi-FI" sz="1800" b="0" dirty="0" err="1"/>
              <a:t>Hacker</a:t>
            </a:r>
            <a:endParaRPr lang="fi-FI" sz="1800" b="0" dirty="0"/>
          </a:p>
          <a:p>
            <a:pPr marL="285750" indent="-285750" fontAlgn="base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800" b="0" dirty="0"/>
              <a:t>Asiakaskokemuksen ja -ymmärryksen osaajia</a:t>
            </a:r>
          </a:p>
          <a:p>
            <a:pPr marL="285750" indent="-285750" fontAlgn="base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800" b="0" dirty="0"/>
              <a:t>Ohjelmoijia</a:t>
            </a:r>
          </a:p>
          <a:p>
            <a:pPr marL="285750" indent="-285750" fontAlgn="base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800" b="0" dirty="0"/>
              <a:t>Kansainvälisen D2C liiketoiminnan osaajia</a:t>
            </a:r>
          </a:p>
          <a:p>
            <a:pPr marL="285750" indent="-285750" fontAlgn="base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800" b="0" dirty="0"/>
              <a:t>Digital </a:t>
            </a:r>
            <a:r>
              <a:rPr lang="fi-FI" sz="1800" b="0" dirty="0" err="1"/>
              <a:t>Branding</a:t>
            </a:r>
            <a:endParaRPr lang="fi-FI" sz="1800" b="0" dirty="0"/>
          </a:p>
          <a:p>
            <a:pPr marL="285750" indent="-285750" fontAlgn="base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800" b="0" dirty="0"/>
              <a:t>Palvelumuotoilijoita</a:t>
            </a:r>
          </a:p>
          <a:p>
            <a:pPr marL="285750" indent="-285750" fontAlgn="base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800" b="0" dirty="0"/>
              <a:t>Analyytikoita</a:t>
            </a:r>
          </a:p>
          <a:p>
            <a:pPr marL="285750" indent="-285750" fontAlgn="base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800" b="0" dirty="0"/>
              <a:t>Uudenlaista ”globaali pk-yrittäjä” koulutusta</a:t>
            </a:r>
          </a:p>
          <a:p>
            <a:pPr marL="285750" indent="-285750" fontAlgn="base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1800" b="0" dirty="0"/>
              <a:t>Jne.</a:t>
            </a:r>
          </a:p>
        </p:txBody>
      </p:sp>
    </p:spTree>
    <p:extLst>
      <p:ext uri="{BB962C8B-B14F-4D97-AF65-F5344CB8AC3E}">
        <p14:creationId xmlns:p14="http://schemas.microsoft.com/office/powerpoint/2010/main" val="3446004254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sakylkinen kolmio 1"/>
          <p:cNvSpPr/>
          <p:nvPr/>
        </p:nvSpPr>
        <p:spPr>
          <a:xfrm>
            <a:off x="2563715" y="1329012"/>
            <a:ext cx="3920989" cy="3104529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fi-FI" sz="3200" dirty="0"/>
              <a:t>Digital</a:t>
            </a:r>
          </a:p>
          <a:p>
            <a:pPr algn="ctr"/>
            <a:r>
              <a:rPr lang="fi-FI" sz="3200" dirty="0"/>
              <a:t>Commerce</a:t>
            </a:r>
          </a:p>
          <a:p>
            <a:pPr algn="ctr"/>
            <a:r>
              <a:rPr lang="fi-FI" sz="1600" dirty="0"/>
              <a:t>B-to-C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203626" y="735253"/>
            <a:ext cx="2641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Markkinapaikat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82682" y="4061884"/>
            <a:ext cx="210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Jälleenmyyjät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6299789" y="4061884"/>
            <a:ext cx="210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/>
              <a:t>Brändit</a:t>
            </a:r>
            <a:endParaRPr lang="fi-FI" sz="2400" dirty="0"/>
          </a:p>
        </p:txBody>
      </p:sp>
      <p:cxnSp>
        <p:nvCxnSpPr>
          <p:cNvPr id="12" name="Suora nuoliyhdysviiva 11"/>
          <p:cNvCxnSpPr/>
          <p:nvPr/>
        </p:nvCxnSpPr>
        <p:spPr>
          <a:xfrm>
            <a:off x="4675488" y="1338419"/>
            <a:ext cx="1956740" cy="3003720"/>
          </a:xfrm>
          <a:prstGeom prst="straightConnector1">
            <a:avLst/>
          </a:prstGeom>
          <a:ln>
            <a:solidFill>
              <a:srgbClr val="FF66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>
            <a:off x="2563715" y="4561177"/>
            <a:ext cx="3920989" cy="0"/>
          </a:xfrm>
          <a:prstGeom prst="straightConnector1">
            <a:avLst/>
          </a:prstGeom>
          <a:ln>
            <a:solidFill>
              <a:srgbClr val="FF66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/>
          <p:cNvCxnSpPr/>
          <p:nvPr/>
        </p:nvCxnSpPr>
        <p:spPr>
          <a:xfrm flipV="1">
            <a:off x="2436518" y="1329013"/>
            <a:ext cx="1928518" cy="3095121"/>
          </a:xfrm>
          <a:prstGeom prst="straightConnector1">
            <a:avLst/>
          </a:prstGeom>
          <a:ln>
            <a:solidFill>
              <a:srgbClr val="FF66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Nuoli oikealle 10"/>
          <p:cNvSpPr/>
          <p:nvPr/>
        </p:nvSpPr>
        <p:spPr>
          <a:xfrm>
            <a:off x="654026" y="2226697"/>
            <a:ext cx="3125634" cy="14220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err="1"/>
              <a:t>Price</a:t>
            </a:r>
            <a:r>
              <a:rPr lang="fi-FI" sz="2400" dirty="0"/>
              <a:t> -strategia</a:t>
            </a:r>
          </a:p>
        </p:txBody>
      </p:sp>
      <p:sp>
        <p:nvSpPr>
          <p:cNvPr id="15" name="Nuoli oikealle 14"/>
          <p:cNvSpPr/>
          <p:nvPr/>
        </p:nvSpPr>
        <p:spPr>
          <a:xfrm flipH="1">
            <a:off x="5267928" y="2226697"/>
            <a:ext cx="3125634" cy="14220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err="1"/>
              <a:t>Pleasure-strategia</a:t>
            </a:r>
            <a:endParaRPr lang="fi-FI" sz="2400" dirty="0"/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BC04458D-63BF-2549-808E-B7D5AE555CBB}"/>
              </a:ext>
            </a:extLst>
          </p:cNvPr>
          <p:cNvSpPr/>
          <p:nvPr/>
        </p:nvSpPr>
        <p:spPr>
          <a:xfrm>
            <a:off x="6594541" y="567631"/>
            <a:ext cx="1517905" cy="1394878"/>
          </a:xfrm>
          <a:prstGeom prst="ellipse">
            <a:avLst/>
          </a:prstGeom>
          <a:solidFill>
            <a:srgbClr val="000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latin typeface="Avenir Next Condensed Regular"/>
                <a:cs typeface="Avenir Next Condensed Regular"/>
              </a:rPr>
              <a:t>Markkina kaksin-kertaistuu neljässä vuodessa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6122E043-731C-8749-B012-1B7E0BE51CE2}"/>
              </a:ext>
            </a:extLst>
          </p:cNvPr>
          <p:cNvSpPr/>
          <p:nvPr/>
        </p:nvSpPr>
        <p:spPr>
          <a:xfrm>
            <a:off x="1045810" y="567631"/>
            <a:ext cx="1517905" cy="1394878"/>
          </a:xfrm>
          <a:prstGeom prst="ellipse">
            <a:avLst/>
          </a:prstGeom>
          <a:solidFill>
            <a:srgbClr val="000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i-FI" dirty="0">
                <a:latin typeface="Avenir Next Condensed Regular"/>
                <a:cs typeface="Avenir Next Condensed Regular"/>
              </a:rPr>
              <a:t>2019:</a:t>
            </a:r>
          </a:p>
          <a:p>
            <a:pPr algn="ctr"/>
            <a:r>
              <a:rPr lang="fi-FI" dirty="0">
                <a:latin typeface="Avenir Next Condensed Regular"/>
                <a:cs typeface="Avenir Next Condensed Regular"/>
              </a:rPr>
              <a:t>3 500 mrd$</a:t>
            </a:r>
          </a:p>
          <a:p>
            <a:pPr algn="ctr"/>
            <a:r>
              <a:rPr lang="fi-FI" sz="1000" dirty="0">
                <a:solidFill>
                  <a:schemeClr val="bg1">
                    <a:lumMod val="65000"/>
                  </a:schemeClr>
                </a:solidFill>
                <a:latin typeface="Avenir Next Condensed Regular"/>
                <a:cs typeface="Avenir Next Condensed Regular"/>
              </a:rPr>
              <a:t>Lähde: IRCE 2019</a:t>
            </a:r>
          </a:p>
        </p:txBody>
      </p:sp>
    </p:spTree>
    <p:extLst>
      <p:ext uri="{BB962C8B-B14F-4D97-AF65-F5344CB8AC3E}">
        <p14:creationId xmlns:p14="http://schemas.microsoft.com/office/powerpoint/2010/main" val="301957526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F562BBCC-855F-684F-84AA-7459C56F82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8982975" cy="5143500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0" y="2956909"/>
            <a:ext cx="9144000" cy="2015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12500" b="1" dirty="0">
                <a:solidFill>
                  <a:srgbClr val="FF0000"/>
                </a:solidFill>
                <a:latin typeface="Calibri"/>
              </a:rPr>
              <a:t>20% / 20 %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066216" y="4779239"/>
            <a:ext cx="1077784" cy="273844"/>
          </a:xfrm>
        </p:spPr>
        <p:txBody>
          <a:bodyPr/>
          <a:lstStyle/>
          <a:p>
            <a:pPr algn="ctr"/>
            <a:r>
              <a:rPr lang="fi-FI" sz="1050" dirty="0">
                <a:solidFill>
                  <a:schemeClr val="bg1">
                    <a:lumMod val="65000"/>
                  </a:schemeClr>
                </a:solidFill>
              </a:rPr>
              <a:t>@parsama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47245" y="4785723"/>
            <a:ext cx="1269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IRCE, 2019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9D463657-3FC4-C24A-8DAB-C6F17628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50" y="62754"/>
            <a:ext cx="8137652" cy="719373"/>
          </a:xfrm>
        </p:spPr>
        <p:txBody>
          <a:bodyPr>
            <a:noAutofit/>
          </a:bodyPr>
          <a:lstStyle/>
          <a:p>
            <a:r>
              <a:rPr lang="fi-FI" sz="2200" dirty="0"/>
              <a:t>Digitaalisessa liiketoiminnassa markkina on aina koko maailma</a:t>
            </a:r>
          </a:p>
        </p:txBody>
      </p:sp>
    </p:spTree>
    <p:extLst>
      <p:ext uri="{BB962C8B-B14F-4D97-AF65-F5344CB8AC3E}">
        <p14:creationId xmlns:p14="http://schemas.microsoft.com/office/powerpoint/2010/main" val="21708769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Aaltomuoto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Essential">
  <a:themeElements>
    <a:clrScheme name="Aaltomuoto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654F17EFC689B4DB61464252A2B3BD1" ma:contentTypeVersion="2" ma:contentTypeDescription="Luo uusi asiakirja." ma:contentTypeScope="" ma:versionID="14de90bb9519dd7652c3951157d4260b">
  <xsd:schema xmlns:xsd="http://www.w3.org/2001/XMLSchema" xmlns:xs="http://www.w3.org/2001/XMLSchema" xmlns:p="http://schemas.microsoft.com/office/2006/metadata/properties" xmlns:ns1="http://schemas.microsoft.com/sharepoint/v3" xmlns:ns2="a0c7317f-dcb9-485d-84da-bf6fec3725ca" targetNamespace="http://schemas.microsoft.com/office/2006/metadata/properties" ma:root="true" ma:fieldsID="075bb428ab317359a8466732f5c8b89a" ns1:_="" ns2:_="">
    <xsd:import namespace="http://schemas.microsoft.com/sharepoint/v3"/>
    <xsd:import namespace="a0c7317f-dcb9-485d-84da-bf6fec3725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12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7317f-dcb9-485d-84da-bf6fec3725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0c7317f-dcb9-485d-84da-bf6fec3725ca">Z3KAZQXCTMCE-1165040914-40</_dlc_DocId>
    <_dlc_DocIdUrl xmlns="a0c7317f-dcb9-485d-84da-bf6fec3725ca">
      <Url>https://sisalto.eduskunta.fi/FI/valiokunnat/tulevaisuusvaliokunta/_layouts/15/DocIdRedir.aspx?ID=Z3KAZQXCTMCE-1165040914-40</Url>
      <Description>Z3KAZQXCTMCE-1165040914-40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0A269A-45C2-4DDE-8A6F-52582C9E1F50}"/>
</file>

<file path=customXml/itemProps2.xml><?xml version="1.0" encoding="utf-8"?>
<ds:datastoreItem xmlns:ds="http://schemas.openxmlformats.org/officeDocument/2006/customXml" ds:itemID="{463E0B6B-712C-4D2F-BCA7-3C3CCA2DC70A}"/>
</file>

<file path=customXml/itemProps3.xml><?xml version="1.0" encoding="utf-8"?>
<ds:datastoreItem xmlns:ds="http://schemas.openxmlformats.org/officeDocument/2006/customXml" ds:itemID="{BB5993B8-7F38-4781-82D7-7EBA9CC901FC}"/>
</file>

<file path=customXml/itemProps4.xml><?xml version="1.0" encoding="utf-8"?>
<ds:datastoreItem xmlns:ds="http://schemas.openxmlformats.org/officeDocument/2006/customXml" ds:itemID="{85A333F5-0C4C-4345-B718-0071BEF24375}"/>
</file>

<file path=docProps/app.xml><?xml version="1.0" encoding="utf-8"?>
<Properties xmlns="http://schemas.openxmlformats.org/officeDocument/2006/extended-properties" xmlns:vt="http://schemas.openxmlformats.org/officeDocument/2006/docPropsVTypes">
  <Template>Olennainen.thmx</Template>
  <TotalTime>7129</TotalTime>
  <Words>517</Words>
  <Application>Microsoft Office PowerPoint</Application>
  <PresentationFormat>Näytössä katseltava esitys (16:9)</PresentationFormat>
  <Paragraphs>105</Paragraphs>
  <Slides>10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20" baseType="lpstr">
      <vt:lpstr>Arial</vt:lpstr>
      <vt:lpstr>Arial Narrow</vt:lpstr>
      <vt:lpstr>Avenir Next Condensed Regular</vt:lpstr>
      <vt:lpstr>Calibri</vt:lpstr>
      <vt:lpstr>Finlandica</vt:lpstr>
      <vt:lpstr>Muli</vt:lpstr>
      <vt:lpstr>Tahoma</vt:lpstr>
      <vt:lpstr>Verdana</vt:lpstr>
      <vt:lpstr>Essential</vt:lpstr>
      <vt:lpstr>4_Essential</vt:lpstr>
      <vt:lpstr>Yritysten digiloikka - osaamistarpeet</vt:lpstr>
      <vt:lpstr>puhuja tutuksi</vt:lpstr>
      <vt:lpstr>agenda</vt:lpstr>
      <vt:lpstr>CoVID-19 jakoi markkinan neljään</vt:lpstr>
      <vt:lpstr>Valtaisa välitön osaamistarve</vt:lpstr>
      <vt:lpstr>Digitaalisen kaupan  osaamisen tasot</vt:lpstr>
      <vt:lpstr>minkälaisia osaajia tarvitaan?</vt:lpstr>
      <vt:lpstr>PowerPoint-esitys</vt:lpstr>
      <vt:lpstr>Digitaalisessa liiketoiminnassa markkina on aina koko maailma</vt:lpstr>
      <vt:lpstr>PowerPoint-esitys</vt:lpstr>
    </vt:vector>
  </TitlesOfParts>
  <Company>ScandinavianOutdoorStore.com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Leevi Parsama</dc:creator>
  <cp:lastModifiedBy>Suonsilta Danita</cp:lastModifiedBy>
  <cp:revision>521</cp:revision>
  <cp:lastPrinted>2020-05-13T17:12:56Z</cp:lastPrinted>
  <dcterms:created xsi:type="dcterms:W3CDTF">2017-03-07T17:48:29Z</dcterms:created>
  <dcterms:modified xsi:type="dcterms:W3CDTF">2020-05-14T04:42:02Z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0x010100D654F17EFC689B4DB61464252A2B3BD1</vt:lpwstr>
  </property>
  <property fmtid="{D5CDD505-2E9C-101B-9397-08002B2CF9AE}" pid="3" name="_dlc_DocIdItemGuid">
    <vt:lpwstr>feab29f5-0589-4a86-a05b-6d33b44db569</vt:lpwstr>
  </property>
</Properties>
</file>