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colors1.xml" ContentType="application/vnd.openxmlformats-officedocument.drawingml.diagramColors+xml"/>
  <Override PartName="/ppt/theme/theme1.xml" ContentType="application/vnd.openxmlformats-officedocument.theme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343" r:id="rId2"/>
    <p:sldId id="336" r:id="rId3"/>
    <p:sldId id="349" r:id="rId4"/>
    <p:sldId id="350" r:id="rId5"/>
    <p:sldId id="351" r:id="rId6"/>
    <p:sldId id="339" r:id="rId7"/>
    <p:sldId id="352" r:id="rId8"/>
    <p:sldId id="340" r:id="rId9"/>
    <p:sldId id="353" r:id="rId10"/>
    <p:sldId id="341" r:id="rId11"/>
    <p:sldId id="347" r:id="rId12"/>
    <p:sldId id="348" r:id="rId13"/>
    <p:sldId id="311" r:id="rId14"/>
    <p:sldId id="354" r:id="rId15"/>
    <p:sldId id="356" r:id="rId16"/>
    <p:sldId id="357" r:id="rId17"/>
    <p:sldId id="358" r:id="rId18"/>
    <p:sldId id="359" r:id="rId19"/>
    <p:sldId id="360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CE5A4375-5944-44C9-8BEE-AE5C93A2D4A1}">
          <p14:sldIdLst>
            <p14:sldId id="343"/>
            <p14:sldId id="336"/>
            <p14:sldId id="349"/>
            <p14:sldId id="350"/>
            <p14:sldId id="351"/>
            <p14:sldId id="339"/>
            <p14:sldId id="352"/>
            <p14:sldId id="340"/>
            <p14:sldId id="353"/>
            <p14:sldId id="341"/>
            <p14:sldId id="347"/>
            <p14:sldId id="348"/>
            <p14:sldId id="311"/>
            <p14:sldId id="354"/>
            <p14:sldId id="356"/>
            <p14:sldId id="357"/>
            <p14:sldId id="358"/>
            <p14:sldId id="359"/>
            <p14:sldId id="3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Vaalea tyyli 3 - Korostus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Vaalea tyyli 2 - Korost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Normaali tyyli 3 - Korost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28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B7B692-016F-450F-B753-F56138BFF0A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17D68E3-449B-45B8-9942-D54377124129}">
      <dgm:prSet phldrT="[Teksti]" custT="1"/>
      <dgm:spPr/>
      <dgm:t>
        <a:bodyPr/>
        <a:lstStyle/>
        <a:p>
          <a:r>
            <a:rPr lang="fi-FI" sz="3200" b="0" cap="none" dirty="0">
              <a:solidFill>
                <a:schemeClr val="bg1"/>
              </a:solidFill>
              <a:ea typeface="+mj-ea"/>
              <a:cs typeface="+mj-cs"/>
            </a:rPr>
            <a:t>Ennakoidaan teknologista vaikuttavuutta, hyötyä yksilöille ja yhteiskunnalle.</a:t>
          </a:r>
          <a:endParaRPr lang="fi-FI" sz="3200" b="0" dirty="0">
            <a:solidFill>
              <a:schemeClr val="bg1"/>
            </a:solidFill>
          </a:endParaRPr>
        </a:p>
      </dgm:t>
    </dgm:pt>
    <dgm:pt modelId="{D86D0915-BEF9-49B1-9033-51A1A9293352}" type="parTrans" cxnId="{7CA10A57-E7D4-4185-B91E-F44B0971EC1F}">
      <dgm:prSet/>
      <dgm:spPr/>
      <dgm:t>
        <a:bodyPr/>
        <a:lstStyle/>
        <a:p>
          <a:endParaRPr lang="fi-FI"/>
        </a:p>
      </dgm:t>
    </dgm:pt>
    <dgm:pt modelId="{E66BA810-BF63-4E44-9B30-DD4E4F4E62BD}" type="sibTrans" cxnId="{7CA10A57-E7D4-4185-B91E-F44B0971EC1F}">
      <dgm:prSet/>
      <dgm:spPr/>
      <dgm:t>
        <a:bodyPr/>
        <a:lstStyle/>
        <a:p>
          <a:endParaRPr lang="fi-FI"/>
        </a:p>
      </dgm:t>
    </dgm:pt>
    <dgm:pt modelId="{C12D8570-DC5C-44B1-9D7A-A38631E196FA}">
      <dgm:prSet phldrT="[Teksti]"/>
      <dgm:spPr/>
      <dgm:t>
        <a:bodyPr/>
        <a:lstStyle/>
        <a:p>
          <a:r>
            <a:rPr lang="fi-FI" dirty="0"/>
            <a:t>Tehdään top-100 listoja teknologioiden vaikuttavuudesta</a:t>
          </a:r>
        </a:p>
      </dgm:t>
    </dgm:pt>
    <dgm:pt modelId="{25E5AA72-A44D-4163-B6F0-7F1FE9DBDE55}" type="parTrans" cxnId="{4CF4C5FC-8561-454C-A5C4-BA6E02111104}">
      <dgm:prSet/>
      <dgm:spPr/>
      <dgm:t>
        <a:bodyPr/>
        <a:lstStyle/>
        <a:p>
          <a:endParaRPr lang="fi-FI"/>
        </a:p>
      </dgm:t>
    </dgm:pt>
    <dgm:pt modelId="{9809837D-BFED-4FF9-8591-AABF221A3A33}" type="sibTrans" cxnId="{4CF4C5FC-8561-454C-A5C4-BA6E02111104}">
      <dgm:prSet/>
      <dgm:spPr/>
      <dgm:t>
        <a:bodyPr/>
        <a:lstStyle/>
        <a:p>
          <a:endParaRPr lang="fi-FI"/>
        </a:p>
      </dgm:t>
    </dgm:pt>
    <dgm:pt modelId="{8D919E38-337C-4501-AA9B-04D380D63DCD}" type="pres">
      <dgm:prSet presAssocID="{77B7B692-016F-450F-B753-F56138BFF0A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E7045049-0F6B-42EA-8E1B-8725AC749ACE}" type="pres">
      <dgm:prSet presAssocID="{D17D68E3-449B-45B8-9942-D54377124129}" presName="composite" presStyleCnt="0"/>
      <dgm:spPr/>
    </dgm:pt>
    <dgm:pt modelId="{F9201D2C-183A-4E8D-803F-3B4C3505406C}" type="pres">
      <dgm:prSet presAssocID="{D17D68E3-449B-45B8-9942-D54377124129}" presName="bentUpArrow1" presStyleLbl="alignImgPlace1" presStyleIdx="0" presStyleCnt="1"/>
      <dgm:spPr>
        <a:solidFill>
          <a:schemeClr val="accent2">
            <a:lumMod val="40000"/>
            <a:lumOff val="60000"/>
          </a:schemeClr>
        </a:solidFill>
      </dgm:spPr>
    </dgm:pt>
    <dgm:pt modelId="{8CA83B26-CB8D-427C-AA50-AD9BCC47CE12}" type="pres">
      <dgm:prSet presAssocID="{D17D68E3-449B-45B8-9942-D5437712412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647C9B0-2001-4734-9344-3D1513CD38FC}" type="pres">
      <dgm:prSet presAssocID="{D17D68E3-449B-45B8-9942-D54377124129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D7FC957A-FA70-4935-B15C-410B8DB26D14}" type="pres">
      <dgm:prSet presAssocID="{E66BA810-BF63-4E44-9B30-DD4E4F4E62BD}" presName="sibTrans" presStyleCnt="0"/>
      <dgm:spPr/>
    </dgm:pt>
    <dgm:pt modelId="{EF6DEF22-3D00-42DC-B543-C78A8B79B494}" type="pres">
      <dgm:prSet presAssocID="{C12D8570-DC5C-44B1-9D7A-A38631E196FA}" presName="composite" presStyleCnt="0"/>
      <dgm:spPr/>
    </dgm:pt>
    <dgm:pt modelId="{0C340F75-F4B6-466B-BA1A-8EFDCACA96FC}" type="pres">
      <dgm:prSet presAssocID="{C12D8570-DC5C-44B1-9D7A-A38631E196F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C794D829-CE2F-4AF1-86C6-EC08AB6F7998}" type="presOf" srcId="{77B7B692-016F-450F-B753-F56138BFF0AE}" destId="{8D919E38-337C-4501-AA9B-04D380D63DCD}" srcOrd="0" destOrd="0" presId="urn:microsoft.com/office/officeart/2005/8/layout/StepDownProcess"/>
    <dgm:cxn modelId="{FA045EBE-DD2A-486B-A065-9D9A6A10A09A}" type="presOf" srcId="{C12D8570-DC5C-44B1-9D7A-A38631E196FA}" destId="{0C340F75-F4B6-466B-BA1A-8EFDCACA96FC}" srcOrd="0" destOrd="0" presId="urn:microsoft.com/office/officeart/2005/8/layout/StepDownProcess"/>
    <dgm:cxn modelId="{4CF4C5FC-8561-454C-A5C4-BA6E02111104}" srcId="{77B7B692-016F-450F-B753-F56138BFF0AE}" destId="{C12D8570-DC5C-44B1-9D7A-A38631E196FA}" srcOrd="1" destOrd="0" parTransId="{25E5AA72-A44D-4163-B6F0-7F1FE9DBDE55}" sibTransId="{9809837D-BFED-4FF9-8591-AABF221A3A33}"/>
    <dgm:cxn modelId="{8755FC30-0A73-46D3-A328-AE06996F8794}" type="presOf" srcId="{D17D68E3-449B-45B8-9942-D54377124129}" destId="{8CA83B26-CB8D-427C-AA50-AD9BCC47CE12}" srcOrd="0" destOrd="0" presId="urn:microsoft.com/office/officeart/2005/8/layout/StepDownProcess"/>
    <dgm:cxn modelId="{7CA10A57-E7D4-4185-B91E-F44B0971EC1F}" srcId="{77B7B692-016F-450F-B753-F56138BFF0AE}" destId="{D17D68E3-449B-45B8-9942-D54377124129}" srcOrd="0" destOrd="0" parTransId="{D86D0915-BEF9-49B1-9033-51A1A9293352}" sibTransId="{E66BA810-BF63-4E44-9B30-DD4E4F4E62BD}"/>
    <dgm:cxn modelId="{DD32C52F-86BE-47AB-A358-CB0B75E3ED4F}" type="presParOf" srcId="{8D919E38-337C-4501-AA9B-04D380D63DCD}" destId="{E7045049-0F6B-42EA-8E1B-8725AC749ACE}" srcOrd="0" destOrd="0" presId="urn:microsoft.com/office/officeart/2005/8/layout/StepDownProcess"/>
    <dgm:cxn modelId="{DFDD9548-04C0-4162-97DA-C2ECE848C6EB}" type="presParOf" srcId="{E7045049-0F6B-42EA-8E1B-8725AC749ACE}" destId="{F9201D2C-183A-4E8D-803F-3B4C3505406C}" srcOrd="0" destOrd="0" presId="urn:microsoft.com/office/officeart/2005/8/layout/StepDownProcess"/>
    <dgm:cxn modelId="{3FCA379D-7AA0-4699-B22A-9645CB64FD10}" type="presParOf" srcId="{E7045049-0F6B-42EA-8E1B-8725AC749ACE}" destId="{8CA83B26-CB8D-427C-AA50-AD9BCC47CE12}" srcOrd="1" destOrd="0" presId="urn:microsoft.com/office/officeart/2005/8/layout/StepDownProcess"/>
    <dgm:cxn modelId="{ACE7EA61-5837-4039-8BB3-C2B9DE8B2FAD}" type="presParOf" srcId="{E7045049-0F6B-42EA-8E1B-8725AC749ACE}" destId="{A647C9B0-2001-4734-9344-3D1513CD38FC}" srcOrd="2" destOrd="0" presId="urn:microsoft.com/office/officeart/2005/8/layout/StepDownProcess"/>
    <dgm:cxn modelId="{FB475E9A-A6A2-4EA6-BE49-65BD06B73D82}" type="presParOf" srcId="{8D919E38-337C-4501-AA9B-04D380D63DCD}" destId="{D7FC957A-FA70-4935-B15C-410B8DB26D14}" srcOrd="1" destOrd="0" presId="urn:microsoft.com/office/officeart/2005/8/layout/StepDownProcess"/>
    <dgm:cxn modelId="{B3A39ABD-7EC6-437D-9BE1-1E13D6430831}" type="presParOf" srcId="{8D919E38-337C-4501-AA9B-04D380D63DCD}" destId="{EF6DEF22-3D00-42DC-B543-C78A8B79B494}" srcOrd="2" destOrd="0" presId="urn:microsoft.com/office/officeart/2005/8/layout/StepDownProcess"/>
    <dgm:cxn modelId="{72DF9824-49E8-49C1-941F-004A11D6D688}" type="presParOf" srcId="{EF6DEF22-3D00-42DC-B543-C78A8B79B494}" destId="{0C340F75-F4B6-466B-BA1A-8EFDCACA96F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01D2C-183A-4E8D-803F-3B4C3505406C}">
      <dsp:nvSpPr>
        <dsp:cNvPr id="0" name=""/>
        <dsp:cNvSpPr/>
      </dsp:nvSpPr>
      <dsp:spPr>
        <a:xfrm rot="5400000">
          <a:off x="2823136" y="2242284"/>
          <a:ext cx="2005309" cy="228297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A83B26-CB8D-427C-AA50-AD9BCC47CE12}">
      <dsp:nvSpPr>
        <dsp:cNvPr id="0" name=""/>
        <dsp:cNvSpPr/>
      </dsp:nvSpPr>
      <dsp:spPr>
        <a:xfrm>
          <a:off x="2291851" y="19358"/>
          <a:ext cx="3375760" cy="236292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200" b="0" kern="1200" cap="none" dirty="0">
              <a:solidFill>
                <a:schemeClr val="bg1"/>
              </a:solidFill>
              <a:ea typeface="+mj-ea"/>
              <a:cs typeface="+mj-cs"/>
            </a:rPr>
            <a:t>Ennakoidaan teknologista vaikuttavuutta, hyötyä yksilöille ja yhteiskunnalle.</a:t>
          </a:r>
          <a:endParaRPr lang="fi-FI" sz="3200" b="0" kern="1200" dirty="0">
            <a:solidFill>
              <a:schemeClr val="bg1"/>
            </a:solidFill>
          </a:endParaRPr>
        </a:p>
      </dsp:txBody>
      <dsp:txXfrm>
        <a:off x="2407220" y="134727"/>
        <a:ext cx="3145022" cy="2132184"/>
      </dsp:txXfrm>
    </dsp:sp>
    <dsp:sp modelId="{A647C9B0-2001-4734-9344-3D1513CD38FC}">
      <dsp:nvSpPr>
        <dsp:cNvPr id="0" name=""/>
        <dsp:cNvSpPr/>
      </dsp:nvSpPr>
      <dsp:spPr>
        <a:xfrm>
          <a:off x="5667611" y="244717"/>
          <a:ext cx="2455206" cy="19098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340F75-F4B6-466B-BA1A-8EFDCACA96FC}">
      <dsp:nvSpPr>
        <dsp:cNvPr id="0" name=""/>
        <dsp:cNvSpPr/>
      </dsp:nvSpPr>
      <dsp:spPr>
        <a:xfrm>
          <a:off x="5090714" y="2673700"/>
          <a:ext cx="3375760" cy="236292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200" kern="1200" dirty="0"/>
            <a:t>Tehdään top-100 listoja teknologioiden vaikuttavuudesta</a:t>
          </a:r>
        </a:p>
      </dsp:txBody>
      <dsp:txXfrm>
        <a:off x="5206083" y="2789069"/>
        <a:ext cx="3145022" cy="2132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9648629" y="6356352"/>
            <a:ext cx="2112000" cy="365125"/>
          </a:xfrm>
        </p:spPr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081395" y="6356352"/>
            <a:ext cx="5278968" cy="365125"/>
          </a:xfrm>
        </p:spPr>
        <p:txBody>
          <a:bodyPr/>
          <a:lstStyle/>
          <a:p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2880"/>
            <a:ext cx="3714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1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650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870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969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6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86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6920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2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3" cy="639762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311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43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9257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2" y="273051"/>
            <a:ext cx="4011084" cy="116205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459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681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112459" y="6356352"/>
            <a:ext cx="211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AE4E1-49DA-4E48-891E-5283FEC548D1}" type="datetimeFigureOut">
              <a:rPr lang="fi-FI" smtClean="0"/>
              <a:t>19.4.2018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544235" y="6356352"/>
            <a:ext cx="52789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512491" y="6356352"/>
            <a:ext cx="120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3082C-06DC-4E51-8FD3-AEF466E82904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4880"/>
            <a:ext cx="222840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2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1097280" rtl="0" eaLnBrk="1" latinLnBrk="0" hangingPunct="1"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internetforum.fi/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389" b="83519" l="35938" r="63646"/>
                    </a14:imgEffect>
                  </a14:imgLayer>
                </a14:imgProps>
              </a:ext>
            </a:extLst>
          </a:blip>
          <a:srcRect l="35924" t="16862" r="36317" b="16714"/>
          <a:stretch/>
        </p:blipFill>
        <p:spPr>
          <a:xfrm>
            <a:off x="7055576" y="69028"/>
            <a:ext cx="5077275" cy="68339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Kuva 8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6667" b="81574" l="35938" r="63594"/>
                    </a14:imgEffect>
                  </a14:imgLayer>
                </a14:imgProps>
              </a:ext>
            </a:extLst>
          </a:blip>
          <a:srcRect l="35930" t="16854" r="36386" b="19146"/>
          <a:stretch/>
        </p:blipFill>
        <p:spPr>
          <a:xfrm>
            <a:off x="56272" y="50940"/>
            <a:ext cx="5283200" cy="687016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Suorakulmio 2"/>
          <p:cNvSpPr/>
          <p:nvPr/>
        </p:nvSpPr>
        <p:spPr>
          <a:xfrm>
            <a:off x="5119258" y="-1"/>
            <a:ext cx="1894114" cy="6972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47470" y="2566599"/>
            <a:ext cx="2437690" cy="1201161"/>
          </a:xfrm>
        </p:spPr>
        <p:txBody>
          <a:bodyPr>
            <a:no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2013</a:t>
            </a:r>
            <a:br>
              <a:rPr lang="fi-FI" sz="5400" dirty="0">
                <a:solidFill>
                  <a:schemeClr val="bg1"/>
                </a:solidFill>
              </a:rPr>
            </a:br>
            <a:r>
              <a:rPr lang="fi-FI" sz="5400" dirty="0">
                <a:solidFill>
                  <a:schemeClr val="bg1"/>
                </a:solidFill>
              </a:rPr>
              <a:t>VS.</a:t>
            </a:r>
            <a:br>
              <a:rPr lang="fi-FI" sz="5400" dirty="0">
                <a:solidFill>
                  <a:schemeClr val="bg1"/>
                </a:solidFill>
              </a:rPr>
            </a:br>
            <a:r>
              <a:rPr lang="fi-FI" sz="5400" dirty="0">
                <a:solidFill>
                  <a:schemeClr val="bg1"/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030437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0" y="6242180"/>
            <a:ext cx="2430872" cy="727787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>
                <a:solidFill>
                  <a:srgbClr val="002060"/>
                </a:solidFill>
              </a:rPr>
              <a:t>TOP-12 nopeimmin vaikuttavuudeltaan kehittyvät</a:t>
            </a:r>
            <a:endParaRPr lang="fi-FI" u="sng" dirty="0">
              <a:solidFill>
                <a:srgbClr val="002060"/>
              </a:solidFill>
            </a:endParaRPr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628196"/>
              </p:ext>
            </p:extLst>
          </p:nvPr>
        </p:nvGraphicFramePr>
        <p:xfrm>
          <a:off x="970384" y="1950095"/>
          <a:ext cx="10058400" cy="486222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300376">
                  <a:extLst>
                    <a:ext uri="{9D8B030D-6E8A-4147-A177-3AD203B41FA5}">
                      <a16:colId xmlns:a16="http://schemas.microsoft.com/office/drawing/2014/main" val="252685962"/>
                    </a:ext>
                  </a:extLst>
                </a:gridCol>
                <a:gridCol w="6629183">
                  <a:extLst>
                    <a:ext uri="{9D8B030D-6E8A-4147-A177-3AD203B41FA5}">
                      <a16:colId xmlns:a16="http://schemas.microsoft.com/office/drawing/2014/main" val="2626459245"/>
                    </a:ext>
                  </a:extLst>
                </a:gridCol>
                <a:gridCol w="2128841">
                  <a:extLst>
                    <a:ext uri="{9D8B030D-6E8A-4147-A177-3AD203B41FA5}">
                      <a16:colId xmlns:a16="http://schemas.microsoft.com/office/drawing/2014/main" val="1856185872"/>
                    </a:ext>
                  </a:extLst>
                </a:gridCol>
              </a:tblGrid>
              <a:tr h="821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Järjestys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Teknologiakori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Kehitysnopeus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2933210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P2P-</a:t>
                      </a:r>
                      <a:r>
                        <a:rPr lang="fi-FI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luottamusratkaisut, lohkoketju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5833899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2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MyData</a:t>
                      </a:r>
                      <a:r>
                        <a:rPr lang="fi-FI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GDPR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7396742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3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Biotekninen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liha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ja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lihaimitaatiot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9623981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4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AI:n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tekemä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globaali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työ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4685974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5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Pienet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hiukkaskiihdyttimet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femto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ja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nanolaserit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4177143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6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Neuroverkot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ja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syväoppiminen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8359935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LED-viljely,</a:t>
                      </a:r>
                      <a:r>
                        <a:rPr lang="fi-FI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kaupunkiviljely, robottiviljely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214834"/>
                  </a:ext>
                </a:extLst>
              </a:tr>
              <a:tr h="371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8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Verbot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chatbot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keskustelevat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ja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kirjalliset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robotit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2945729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9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 &amp; VR alustat</a:t>
                      </a:r>
                      <a:r>
                        <a:rPr lang="fi-FI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ja sisältöstandardit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5575261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10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Uudet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erotustekniikat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ja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kiertotalous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0548659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Halpa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pieni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polttokenno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ja </a:t>
                      </a:r>
                      <a:r>
                        <a:rPr lang="en-US" sz="20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mikroturbiini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-CHP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5742310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Radikaali</a:t>
                      </a:r>
                      <a:r>
                        <a:rPr lang="fi-FI" sz="20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vesiliikenne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511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6557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0" y="6242180"/>
            <a:ext cx="2430872" cy="727787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50" y="104140"/>
            <a:ext cx="9908135" cy="67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90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42" y="1311592"/>
            <a:ext cx="11602357" cy="4997768"/>
          </a:xfrm>
          <a:prstGeom prst="rect">
            <a:avLst/>
          </a:prstGeom>
        </p:spPr>
      </p:pic>
      <p:sp>
        <p:nvSpPr>
          <p:cNvPr id="6" name="Tekstin paikkamerkki 4"/>
          <p:cNvSpPr>
            <a:spLocks noGrp="1"/>
          </p:cNvSpPr>
          <p:nvPr>
            <p:ph type="body" idx="1"/>
          </p:nvPr>
        </p:nvSpPr>
        <p:spPr>
          <a:xfrm>
            <a:off x="225742" y="-460736"/>
            <a:ext cx="10515600" cy="1500187"/>
          </a:xfrm>
        </p:spPr>
        <p:txBody>
          <a:bodyPr>
            <a:normAutofit/>
          </a:bodyPr>
          <a:lstStyle/>
          <a:p>
            <a:r>
              <a:rPr lang="fi-FI" sz="3200" dirty="0">
                <a:solidFill>
                  <a:srgbClr val="002060"/>
                </a:solidFill>
              </a:rPr>
              <a:t>Työ ja ansainta, jatkoa…</a:t>
            </a:r>
          </a:p>
        </p:txBody>
      </p:sp>
      <p:sp>
        <p:nvSpPr>
          <p:cNvPr id="4" name="Suorakulmio 3"/>
          <p:cNvSpPr/>
          <p:nvPr/>
        </p:nvSpPr>
        <p:spPr>
          <a:xfrm>
            <a:off x="0" y="6242180"/>
            <a:ext cx="2430872" cy="727787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007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270033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fi-FI" sz="8000" dirty="0">
                <a:solidFill>
                  <a:srgbClr val="002060"/>
                </a:solidFill>
              </a:rPr>
              <a:t>Kiitos!</a:t>
            </a:r>
          </a:p>
        </p:txBody>
      </p:sp>
    </p:spTree>
    <p:extLst>
      <p:ext uri="{BB962C8B-B14F-4D97-AF65-F5344CB8AC3E}">
        <p14:creationId xmlns:p14="http://schemas.microsoft.com/office/powerpoint/2010/main" val="3621549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3">
            <a:extLst>
              <a:ext uri="{FF2B5EF4-FFF2-40B4-BE49-F238E27FC236}">
                <a16:creationId xmlns:a16="http://schemas.microsoft.com/office/drawing/2014/main" id="{F419CFA2-217F-4B7E-8A2C-01CE69B60107}"/>
              </a:ext>
            </a:extLst>
          </p:cNvPr>
          <p:cNvSpPr txBox="1">
            <a:spLocks/>
          </p:cNvSpPr>
          <p:nvPr/>
        </p:nvSpPr>
        <p:spPr>
          <a:xfrm>
            <a:off x="755650" y="2410280"/>
            <a:ext cx="10363200" cy="308558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1097280" rtl="0" eaLnBrk="1" latinLnBrk="0" hangingPunct="1">
              <a:spcBef>
                <a:spcPct val="0"/>
              </a:spcBef>
              <a:buNone/>
              <a:defRPr sz="48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5400" dirty="0"/>
              <a:t>Tekoälyn soveltaminen</a:t>
            </a:r>
          </a:p>
          <a:p>
            <a:r>
              <a:rPr lang="fi-FI" sz="5400" dirty="0"/>
              <a:t>Nelitasomalliin. Toisin sanoen automatisoitua teknologioiden vaikuttavuuden etsimistä ja mittaamista </a:t>
            </a:r>
            <a:endParaRPr lang="fi-FI" sz="3600" dirty="0"/>
          </a:p>
        </p:txBody>
      </p:sp>
      <p:sp>
        <p:nvSpPr>
          <p:cNvPr id="4" name="Tekstin paikkamerkki 4">
            <a:extLst>
              <a:ext uri="{FF2B5EF4-FFF2-40B4-BE49-F238E27FC236}">
                <a16:creationId xmlns:a16="http://schemas.microsoft.com/office/drawing/2014/main" id="{480F8A03-72FA-43CE-9D78-2811AC922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650" y="318149"/>
            <a:ext cx="10515600" cy="1500187"/>
          </a:xfrm>
        </p:spPr>
        <p:txBody>
          <a:bodyPr>
            <a:normAutofit/>
          </a:bodyPr>
          <a:lstStyle/>
          <a:p>
            <a:r>
              <a:rPr lang="fi-FI" sz="3600" i="1" dirty="0">
                <a:solidFill>
                  <a:schemeClr val="bg2">
                    <a:lumMod val="50000"/>
                  </a:schemeClr>
                </a:solidFill>
              </a:rPr>
              <a:t>Ensimmäinen jatkokehityskohde:</a:t>
            </a:r>
          </a:p>
        </p:txBody>
      </p:sp>
    </p:spTree>
    <p:extLst>
      <p:ext uri="{BB962C8B-B14F-4D97-AF65-F5344CB8AC3E}">
        <p14:creationId xmlns:p14="http://schemas.microsoft.com/office/powerpoint/2010/main" val="3896032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3">
            <a:extLst>
              <a:ext uri="{FF2B5EF4-FFF2-40B4-BE49-F238E27FC236}">
                <a16:creationId xmlns:a16="http://schemas.microsoft.com/office/drawing/2014/main" id="{F419CFA2-217F-4B7E-8A2C-01CE69B60107}"/>
              </a:ext>
            </a:extLst>
          </p:cNvPr>
          <p:cNvSpPr txBox="1">
            <a:spLocks/>
          </p:cNvSpPr>
          <p:nvPr/>
        </p:nvSpPr>
        <p:spPr>
          <a:xfrm>
            <a:off x="755650" y="2410280"/>
            <a:ext cx="10363200" cy="308558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>
            <a:lvl1pPr algn="l" defTabSz="1097280" rtl="0" eaLnBrk="1" latinLnBrk="0" hangingPunct="1">
              <a:spcBef>
                <a:spcPct val="0"/>
              </a:spcBef>
              <a:buNone/>
              <a:defRPr sz="48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5400" dirty="0"/>
              <a:t>Eettiset kysymykset ja vastakkainasettelut – mitä seurauksia nousevilla radikaaleilla teknologioilla voi olla. </a:t>
            </a:r>
            <a:r>
              <a:rPr lang="fi-FI" sz="5400" dirty="0" err="1"/>
              <a:t>toni</a:t>
            </a:r>
            <a:r>
              <a:rPr lang="fi-FI" sz="5400" dirty="0"/>
              <a:t> </a:t>
            </a:r>
            <a:r>
              <a:rPr lang="fi-FI" sz="5400" dirty="0" err="1"/>
              <a:t>ahlqvist</a:t>
            </a:r>
            <a:r>
              <a:rPr lang="fi-FI" sz="5400" dirty="0"/>
              <a:t>. </a:t>
            </a:r>
          </a:p>
          <a:p>
            <a:r>
              <a:rPr lang="fi-FI" sz="5400" dirty="0"/>
              <a:t>26.4. klo 8:30-14:00 </a:t>
            </a:r>
            <a:r>
              <a:rPr lang="fi-FI" sz="5400" dirty="0" err="1"/>
              <a:t>finnish</a:t>
            </a:r>
            <a:r>
              <a:rPr lang="fi-FI" sz="5400" dirty="0"/>
              <a:t> internet forum </a:t>
            </a:r>
          </a:p>
          <a:p>
            <a:r>
              <a:rPr lang="fi-FI" sz="5400" dirty="0"/>
              <a:t>Ilmoittautuminen:</a:t>
            </a:r>
          </a:p>
          <a:p>
            <a:r>
              <a:rPr lang="fi-FI" sz="5400" dirty="0">
                <a:hlinkClick r:id="rId2"/>
              </a:rPr>
              <a:t>http://internetforum.fi</a:t>
            </a:r>
            <a:endParaRPr lang="fi-FI" sz="3600" dirty="0"/>
          </a:p>
        </p:txBody>
      </p:sp>
      <p:sp>
        <p:nvSpPr>
          <p:cNvPr id="4" name="Tekstin paikkamerkki 4">
            <a:extLst>
              <a:ext uri="{FF2B5EF4-FFF2-40B4-BE49-F238E27FC236}">
                <a16:creationId xmlns:a16="http://schemas.microsoft.com/office/drawing/2014/main" id="{480F8A03-72FA-43CE-9D78-2811AC922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650" y="318149"/>
            <a:ext cx="10515600" cy="1500187"/>
          </a:xfrm>
        </p:spPr>
        <p:txBody>
          <a:bodyPr>
            <a:normAutofit/>
          </a:bodyPr>
          <a:lstStyle/>
          <a:p>
            <a:r>
              <a:rPr lang="fi-FI" sz="3600" i="1" dirty="0">
                <a:solidFill>
                  <a:schemeClr val="bg2">
                    <a:lumMod val="50000"/>
                  </a:schemeClr>
                </a:solidFill>
              </a:rPr>
              <a:t>Toinen jatkokehityskohde:</a:t>
            </a:r>
          </a:p>
        </p:txBody>
      </p:sp>
    </p:spTree>
    <p:extLst>
      <p:ext uri="{BB962C8B-B14F-4D97-AF65-F5344CB8AC3E}">
        <p14:creationId xmlns:p14="http://schemas.microsoft.com/office/powerpoint/2010/main" val="2249482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3">
            <a:extLst>
              <a:ext uri="{FF2B5EF4-FFF2-40B4-BE49-F238E27FC236}">
                <a16:creationId xmlns:a16="http://schemas.microsoft.com/office/drawing/2014/main" id="{F419CFA2-217F-4B7E-8A2C-01CE69B60107}"/>
              </a:ext>
            </a:extLst>
          </p:cNvPr>
          <p:cNvSpPr txBox="1">
            <a:spLocks/>
          </p:cNvSpPr>
          <p:nvPr/>
        </p:nvSpPr>
        <p:spPr>
          <a:xfrm>
            <a:off x="616634" y="2266480"/>
            <a:ext cx="6109384" cy="395144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2500" lnSpcReduction="20000"/>
          </a:bodyPr>
          <a:lstStyle>
            <a:lvl1pPr algn="l" defTabSz="1097280" rtl="0" eaLnBrk="1" latinLnBrk="0" hangingPunct="1">
              <a:spcBef>
                <a:spcPct val="0"/>
              </a:spcBef>
              <a:buNone/>
              <a:defRPr sz="48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5400" dirty="0"/>
              <a:t>Tutkitaan sitä mitkä ovat vaikuttavimmat teknologiat, jos haluamme ratkaisuja </a:t>
            </a:r>
            <a:r>
              <a:rPr lang="fi-FI" sz="5400" dirty="0" err="1"/>
              <a:t>yK:n</a:t>
            </a:r>
            <a:r>
              <a:rPr lang="fi-FI" sz="5400" dirty="0"/>
              <a:t> Agenda 2030 – kestävän kehityksen toimenpideohjelman tavoitteisiin. </a:t>
            </a:r>
          </a:p>
          <a:p>
            <a:r>
              <a:rPr lang="fi-FI" sz="5400" dirty="0"/>
              <a:t>Samalla löydämme kenties vastauksen siihen, mitkä tavoitteet saavutetaan nopeimmin.</a:t>
            </a:r>
            <a:endParaRPr lang="fi-FI" sz="3600" dirty="0"/>
          </a:p>
        </p:txBody>
      </p:sp>
      <p:sp>
        <p:nvSpPr>
          <p:cNvPr id="4" name="Tekstin paikkamerkki 4">
            <a:extLst>
              <a:ext uri="{FF2B5EF4-FFF2-40B4-BE49-F238E27FC236}">
                <a16:creationId xmlns:a16="http://schemas.microsoft.com/office/drawing/2014/main" id="{480F8A03-72FA-43CE-9D78-2811AC922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650" y="318149"/>
            <a:ext cx="10515600" cy="1500187"/>
          </a:xfrm>
        </p:spPr>
        <p:txBody>
          <a:bodyPr>
            <a:normAutofit/>
          </a:bodyPr>
          <a:lstStyle/>
          <a:p>
            <a:r>
              <a:rPr lang="fi-FI" sz="3600" i="1" dirty="0">
                <a:solidFill>
                  <a:schemeClr val="bg2">
                    <a:lumMod val="50000"/>
                  </a:schemeClr>
                </a:solidFill>
              </a:rPr>
              <a:t>Kolmas jatkokehityskohde:</a:t>
            </a:r>
          </a:p>
        </p:txBody>
      </p:sp>
      <p:pic>
        <p:nvPicPr>
          <p:cNvPr id="1026" name="Picture 2" descr="Kuvahaun tulos haulle yk 2030">
            <a:extLst>
              <a:ext uri="{FF2B5EF4-FFF2-40B4-BE49-F238E27FC236}">
                <a16:creationId xmlns:a16="http://schemas.microsoft.com/office/drawing/2014/main" id="{23C4DEB5-ED9D-434F-9901-CAD8105E6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951" y="779585"/>
            <a:ext cx="5303520" cy="530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714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3">
            <a:extLst>
              <a:ext uri="{FF2B5EF4-FFF2-40B4-BE49-F238E27FC236}">
                <a16:creationId xmlns:a16="http://schemas.microsoft.com/office/drawing/2014/main" id="{F419CFA2-217F-4B7E-8A2C-01CE69B60107}"/>
              </a:ext>
            </a:extLst>
          </p:cNvPr>
          <p:cNvSpPr txBox="1">
            <a:spLocks/>
          </p:cNvSpPr>
          <p:nvPr/>
        </p:nvSpPr>
        <p:spPr>
          <a:xfrm>
            <a:off x="755650" y="2410280"/>
            <a:ext cx="10363200" cy="308558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>
            <a:lvl1pPr algn="l" defTabSz="1097280" rtl="0" eaLnBrk="1" latinLnBrk="0" hangingPunct="1">
              <a:spcBef>
                <a:spcPct val="0"/>
              </a:spcBef>
              <a:buNone/>
              <a:defRPr sz="48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600" dirty="0"/>
              <a:t>Pitkien ekonomisten syklien  (45 – 60 v.) tutkiminen. Ns. </a:t>
            </a:r>
            <a:r>
              <a:rPr lang="fi-FI" sz="3600" dirty="0" err="1"/>
              <a:t>kondratieffin</a:t>
            </a:r>
            <a:r>
              <a:rPr lang="fi-FI" sz="3600" dirty="0"/>
              <a:t>, </a:t>
            </a:r>
            <a:r>
              <a:rPr lang="fi-FI" sz="3600" dirty="0" err="1"/>
              <a:t>schumpeterin</a:t>
            </a:r>
            <a:r>
              <a:rPr lang="fi-FI" sz="3600" dirty="0"/>
              <a:t> tai vastaavat syklit esim. </a:t>
            </a:r>
            <a:r>
              <a:rPr lang="fi-FI" sz="3600" dirty="0" err="1"/>
              <a:t>kuznets</a:t>
            </a:r>
            <a:r>
              <a:rPr lang="fi-FI" sz="3600" dirty="0"/>
              <a:t> swing (15-25 v.)</a:t>
            </a:r>
          </a:p>
          <a:p>
            <a:endParaRPr lang="fi-FI" sz="3600" dirty="0"/>
          </a:p>
          <a:p>
            <a:r>
              <a:rPr lang="fi-FI" sz="3600" dirty="0"/>
              <a:t>Perustuu siihen pohdintaan, että arvonluontiverkot voivat myös kypsyä ja </a:t>
            </a:r>
            <a:r>
              <a:rPr lang="fi-FI" sz="3600" dirty="0" err="1"/>
              <a:t>haastajaregiimi</a:t>
            </a:r>
            <a:r>
              <a:rPr lang="fi-FI" sz="3600" dirty="0"/>
              <a:t> nousee valtaan. Aiheuttaako kypsyminen uuden syklin alun? Entä mitä aiheuttaa useiden syklien yhtäaikainen kypsyminen?</a:t>
            </a:r>
          </a:p>
          <a:p>
            <a:endParaRPr lang="fi-FI" sz="3600" dirty="0"/>
          </a:p>
          <a:p>
            <a:endParaRPr lang="fi-FI" sz="3600" dirty="0"/>
          </a:p>
        </p:txBody>
      </p:sp>
      <p:sp>
        <p:nvSpPr>
          <p:cNvPr id="4" name="Tekstin paikkamerkki 4">
            <a:extLst>
              <a:ext uri="{FF2B5EF4-FFF2-40B4-BE49-F238E27FC236}">
                <a16:creationId xmlns:a16="http://schemas.microsoft.com/office/drawing/2014/main" id="{480F8A03-72FA-43CE-9D78-2811AC922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650" y="318149"/>
            <a:ext cx="10515600" cy="1500187"/>
          </a:xfrm>
        </p:spPr>
        <p:txBody>
          <a:bodyPr>
            <a:normAutofit/>
          </a:bodyPr>
          <a:lstStyle/>
          <a:p>
            <a:r>
              <a:rPr lang="fi-FI" sz="3600" i="1" dirty="0">
                <a:solidFill>
                  <a:schemeClr val="bg2">
                    <a:lumMod val="50000"/>
                  </a:schemeClr>
                </a:solidFill>
              </a:rPr>
              <a:t>Neljäs jatkokehityskohde:</a:t>
            </a:r>
          </a:p>
        </p:txBody>
      </p:sp>
    </p:spTree>
    <p:extLst>
      <p:ext uri="{BB962C8B-B14F-4D97-AF65-F5344CB8AC3E}">
        <p14:creationId xmlns:p14="http://schemas.microsoft.com/office/powerpoint/2010/main" val="3460444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1615857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600" dirty="0" err="1"/>
              <a:t>Kondratieff</a:t>
            </a:r>
            <a:r>
              <a:rPr lang="fi-FI" sz="3600" dirty="0"/>
              <a:t> simulaatio</a:t>
            </a:r>
            <a:br>
              <a:rPr lang="fi-FI" sz="3600" dirty="0"/>
            </a:br>
            <a:r>
              <a:rPr lang="fi-FI" sz="3600" dirty="0"/>
              <a:t>(arvonluontiverkkojen kehitysnopeus*vaikuttavuus)</a:t>
            </a:r>
          </a:p>
        </p:txBody>
      </p:sp>
      <p:graphicFrame>
        <p:nvGraphicFramePr>
          <p:cNvPr id="5" name="Sisällön paikkamerkki 7"/>
          <p:cNvGraphicFramePr>
            <a:graphicFrameLocks/>
          </p:cNvGraphicFramePr>
          <p:nvPr>
            <p:extLst/>
          </p:nvPr>
        </p:nvGraphicFramePr>
        <p:xfrm>
          <a:off x="970384" y="1615857"/>
          <a:ext cx="10058400" cy="4929601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17036">
                  <a:extLst>
                    <a:ext uri="{9D8B030D-6E8A-4147-A177-3AD203B41FA5}">
                      <a16:colId xmlns:a16="http://schemas.microsoft.com/office/drawing/2014/main" val="1808381488"/>
                    </a:ext>
                  </a:extLst>
                </a:gridCol>
                <a:gridCol w="3411298">
                  <a:extLst>
                    <a:ext uri="{9D8B030D-6E8A-4147-A177-3AD203B41FA5}">
                      <a16:colId xmlns:a16="http://schemas.microsoft.com/office/drawing/2014/main" val="2176140477"/>
                    </a:ext>
                  </a:extLst>
                </a:gridCol>
                <a:gridCol w="5630066">
                  <a:extLst>
                    <a:ext uri="{9D8B030D-6E8A-4147-A177-3AD203B41FA5}">
                      <a16:colId xmlns:a16="http://schemas.microsoft.com/office/drawing/2014/main" val="2157607551"/>
                    </a:ext>
                  </a:extLst>
                </a:gridCol>
              </a:tblGrid>
              <a:tr h="793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Rank</a:t>
                      </a:r>
                      <a:endParaRPr lang="fi-F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Value-</a:t>
                      </a:r>
                      <a:r>
                        <a:rPr lang="fi-FI" sz="2000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producing</a:t>
                      </a:r>
                      <a:r>
                        <a:rPr lang="fi-FI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fi-FI" sz="2000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network</a:t>
                      </a:r>
                      <a:endParaRPr lang="fi-F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-producing network technology maturity rate 2023</a:t>
                      </a:r>
                      <a:endParaRPr lang="fi-F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2338079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+mn-lt"/>
                        </a:rPr>
                        <a:t>1</a:t>
                      </a:r>
                      <a:endParaRPr lang="fi-FI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+mn-lt"/>
                        </a:rPr>
                        <a:t>Logistics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12269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3211501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2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dirty="0" err="1">
                          <a:effectLst/>
                          <a:latin typeface="+mn-lt"/>
                        </a:rPr>
                        <a:t>Passenger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 transport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10544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0026552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+mn-lt"/>
                        </a:rPr>
                        <a:t>3</a:t>
                      </a:r>
                      <a:endParaRPr lang="fi-FI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dirty="0" err="1">
                          <a:effectLst/>
                          <a:latin typeface="+mn-lt"/>
                        </a:rPr>
                        <a:t>Built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2000" dirty="0" err="1">
                          <a:effectLst/>
                          <a:latin typeface="+mn-lt"/>
                        </a:rPr>
                        <a:t>environment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 8464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2120883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+mn-lt"/>
                        </a:rPr>
                        <a:t>4</a:t>
                      </a:r>
                      <a:endParaRPr lang="fi-FI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+mn-lt"/>
                        </a:rPr>
                        <a:t>Automation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 of </a:t>
                      </a:r>
                      <a:r>
                        <a:rPr lang="fi-FI" sz="2000" dirty="0" err="1">
                          <a:effectLst/>
                          <a:latin typeface="+mn-lt"/>
                        </a:rPr>
                        <a:t>work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 8273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1780009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+mn-lt"/>
                        </a:rPr>
                        <a:t>5</a:t>
                      </a:r>
                      <a:endParaRPr lang="fi-FI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+mn-lt"/>
                        </a:rPr>
                        <a:t>Sustenance</a:t>
                      </a:r>
                      <a:endParaRPr lang="fi-FI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 8039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97033297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+mn-lt"/>
                        </a:rPr>
                        <a:t>6</a:t>
                      </a:r>
                      <a:endParaRPr lang="fi-FI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Exchange 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aseline="0" dirty="0">
                          <a:effectLst/>
                          <a:latin typeface="+mn-lt"/>
                        </a:rPr>
                        <a:t>                    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6864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96875202"/>
                  </a:ext>
                </a:extLst>
              </a:tr>
              <a:tr h="401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+mn-lt"/>
                        </a:rPr>
                        <a:t>7</a:t>
                      </a:r>
                      <a:endParaRPr lang="fi-FI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+mn-lt"/>
                        </a:rPr>
                        <a:t>Work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 and </a:t>
                      </a:r>
                      <a:r>
                        <a:rPr lang="fi-FI" sz="2000" dirty="0" err="1">
                          <a:effectLst/>
                          <a:latin typeface="+mn-lt"/>
                        </a:rPr>
                        <a:t>income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 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 6564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95777267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+mn-lt"/>
                        </a:rPr>
                        <a:t>8</a:t>
                      </a:r>
                      <a:endParaRPr lang="fi-FI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Manufacturing of </a:t>
                      </a:r>
                      <a:r>
                        <a:rPr lang="fi-FI" sz="2000" dirty="0" err="1">
                          <a:effectLst/>
                          <a:latin typeface="+mn-lt"/>
                        </a:rPr>
                        <a:t>goods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</a:t>
                      </a:r>
                      <a:r>
                        <a:rPr lang="fi-FI" sz="2000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6217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07461087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  <a:latin typeface="+mn-lt"/>
                        </a:rPr>
                        <a:t>9</a:t>
                      </a:r>
                      <a:endParaRPr lang="fi-FI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dirty="0" err="1">
                          <a:effectLst/>
                          <a:latin typeface="+mn-lt"/>
                        </a:rPr>
                        <a:t>Safety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 and </a:t>
                      </a:r>
                      <a:r>
                        <a:rPr lang="fi-FI" sz="2000" dirty="0" err="1">
                          <a:effectLst/>
                          <a:latin typeface="+mn-lt"/>
                        </a:rPr>
                        <a:t>security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 6179 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70205486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10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+mn-lt"/>
                        </a:rPr>
                        <a:t>Acquiring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2000" dirty="0" err="1">
                          <a:effectLst/>
                          <a:latin typeface="+mn-lt"/>
                        </a:rPr>
                        <a:t>information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 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 6065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62047471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Remote </a:t>
                      </a:r>
                      <a:r>
                        <a:rPr lang="fi-FI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5390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12523686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Producing</a:t>
                      </a: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i-FI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experiences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3900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17158347"/>
                  </a:ext>
                </a:extLst>
              </a:tr>
            </a:tbl>
          </a:graphicData>
        </a:graphic>
      </p:graphicFrame>
      <p:sp>
        <p:nvSpPr>
          <p:cNvPr id="7" name="Suorakulmio 6"/>
          <p:cNvSpPr/>
          <p:nvPr/>
        </p:nvSpPr>
        <p:spPr>
          <a:xfrm>
            <a:off x="6528107" y="3128093"/>
            <a:ext cx="1189972" cy="9730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6528107" y="4101159"/>
            <a:ext cx="1189972" cy="17285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uorakulmio 8"/>
          <p:cNvSpPr/>
          <p:nvPr/>
        </p:nvSpPr>
        <p:spPr>
          <a:xfrm>
            <a:off x="6528107" y="2443759"/>
            <a:ext cx="1189972" cy="684334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7718079" y="2420207"/>
            <a:ext cx="331070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Cycle</a:t>
            </a:r>
            <a:r>
              <a:rPr lang="fi-FI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1 / 2023-?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7718079" y="3134917"/>
            <a:ext cx="331070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Cycle</a:t>
            </a:r>
            <a:r>
              <a:rPr lang="fi-FI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2 / 2025-?</a:t>
            </a:r>
          </a:p>
        </p:txBody>
      </p:sp>
      <p:sp>
        <p:nvSpPr>
          <p:cNvPr id="12" name="Suorakulmio 11"/>
          <p:cNvSpPr/>
          <p:nvPr/>
        </p:nvSpPr>
        <p:spPr>
          <a:xfrm>
            <a:off x="7718079" y="4699405"/>
            <a:ext cx="331070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Cycle</a:t>
            </a:r>
            <a:r>
              <a:rPr lang="fi-FI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3 / 2028-?</a:t>
            </a:r>
          </a:p>
        </p:txBody>
      </p:sp>
    </p:spTree>
    <p:extLst>
      <p:ext uri="{BB962C8B-B14F-4D97-AF65-F5344CB8AC3E}">
        <p14:creationId xmlns:p14="http://schemas.microsoft.com/office/powerpoint/2010/main" val="114678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70946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Vai täytyykö jälleen katsoa pohjalle? Jos uusi ekonominen pitkä sykli alkaa vasta kun joku näistä kypsyy valmiiksi?</a:t>
            </a:r>
          </a:p>
        </p:txBody>
      </p:sp>
      <p:graphicFrame>
        <p:nvGraphicFramePr>
          <p:cNvPr id="5" name="Sisällön paikkamerkki 7"/>
          <p:cNvGraphicFramePr>
            <a:graphicFrameLocks/>
          </p:cNvGraphicFramePr>
          <p:nvPr>
            <p:extLst/>
          </p:nvPr>
        </p:nvGraphicFramePr>
        <p:xfrm>
          <a:off x="831850" y="2913758"/>
          <a:ext cx="10058400" cy="357129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17036">
                  <a:extLst>
                    <a:ext uri="{9D8B030D-6E8A-4147-A177-3AD203B41FA5}">
                      <a16:colId xmlns:a16="http://schemas.microsoft.com/office/drawing/2014/main" val="1808381488"/>
                    </a:ext>
                  </a:extLst>
                </a:gridCol>
                <a:gridCol w="3411298">
                  <a:extLst>
                    <a:ext uri="{9D8B030D-6E8A-4147-A177-3AD203B41FA5}">
                      <a16:colId xmlns:a16="http://schemas.microsoft.com/office/drawing/2014/main" val="2176140477"/>
                    </a:ext>
                  </a:extLst>
                </a:gridCol>
                <a:gridCol w="5630066">
                  <a:extLst>
                    <a:ext uri="{9D8B030D-6E8A-4147-A177-3AD203B41FA5}">
                      <a16:colId xmlns:a16="http://schemas.microsoft.com/office/drawing/2014/main" val="2157607551"/>
                    </a:ext>
                  </a:extLst>
                </a:gridCol>
              </a:tblGrid>
              <a:tr h="793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Rank</a:t>
                      </a:r>
                      <a:endParaRPr lang="fi-F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Value-</a:t>
                      </a:r>
                      <a:r>
                        <a:rPr lang="fi-FI" sz="2000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producing</a:t>
                      </a:r>
                      <a:r>
                        <a:rPr lang="fi-FI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fi-FI" sz="2000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network</a:t>
                      </a:r>
                      <a:endParaRPr lang="fi-F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</a:t>
                      </a:r>
                      <a:r>
                        <a:rPr lang="en-US" sz="20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-producing network technology maturity rate 2023</a:t>
                      </a:r>
                      <a:endParaRPr lang="fi-F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2338079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13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+mn-lt"/>
                        </a:rPr>
                        <a:t>Existential</a:t>
                      </a:r>
                      <a:r>
                        <a:rPr lang="fi-FI" sz="2000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2000" dirty="0" err="1">
                          <a:effectLst/>
                          <a:latin typeface="+mn-lt"/>
                        </a:rPr>
                        <a:t>meaning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3616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3211501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Power </a:t>
                      </a:r>
                      <a:r>
                        <a:rPr lang="fi-FI" sz="2000" dirty="0" err="1">
                          <a:effectLst/>
                          <a:latin typeface="+mn-lt"/>
                        </a:rPr>
                        <a:t>structures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3240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0026552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Health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2850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2120883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2222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1780009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Energy</a:t>
                      </a:r>
                      <a:r>
                        <a:rPr lang="fi-FI" sz="20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2000" baseline="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supply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2054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97033297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Collaboration</a:t>
                      </a:r>
                      <a:r>
                        <a:rPr lang="fi-FI" sz="20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i-FI" sz="2000" baseline="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trust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aseline="0" dirty="0">
                          <a:effectLst/>
                          <a:latin typeface="+mn-lt"/>
                        </a:rPr>
                        <a:t>                   1835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96875202"/>
                  </a:ext>
                </a:extLst>
              </a:tr>
              <a:tr h="401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Proficiency</a:t>
                      </a:r>
                      <a:r>
                        <a:rPr lang="fi-FI" sz="20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i-FI" sz="2000" baseline="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its</a:t>
                      </a:r>
                      <a:r>
                        <a:rPr lang="fi-FI" sz="20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2000" baseline="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proof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 755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95777267"/>
                  </a:ext>
                </a:extLst>
              </a:tr>
              <a:tr h="3395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Redressing</a:t>
                      </a:r>
                      <a:r>
                        <a:rPr lang="fi-FI" sz="20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i-FI" sz="2000" baseline="0" dirty="0" err="1">
                          <a:effectLst/>
                          <a:latin typeface="+mn-lt"/>
                          <a:ea typeface="+mn-ea"/>
                          <a:cs typeface="+mn-cs"/>
                        </a:rPr>
                        <a:t>disabilities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</a:rPr>
                        <a:t>                   </a:t>
                      </a:r>
                      <a:r>
                        <a:rPr lang="fi-FI" sz="2000" baseline="0" dirty="0">
                          <a:effectLst/>
                          <a:latin typeface="+mn-lt"/>
                        </a:rPr>
                        <a:t> 640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07461087"/>
                  </a:ext>
                </a:extLst>
              </a:tr>
            </a:tbl>
          </a:graphicData>
        </a:graphic>
      </p:graphicFrame>
      <p:sp>
        <p:nvSpPr>
          <p:cNvPr id="8" name="Suorakulmio 7"/>
          <p:cNvSpPr/>
          <p:nvPr/>
        </p:nvSpPr>
        <p:spPr>
          <a:xfrm>
            <a:off x="6096000" y="3683702"/>
            <a:ext cx="1189972" cy="20314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/>
          <p:cNvSpPr/>
          <p:nvPr/>
        </p:nvSpPr>
        <p:spPr>
          <a:xfrm>
            <a:off x="7648812" y="3893290"/>
            <a:ext cx="3310705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Real </a:t>
            </a:r>
            <a:r>
              <a:rPr lang="fi-FI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new</a:t>
            </a:r>
            <a:r>
              <a:rPr lang="fi-FI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fi-FI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K-</a:t>
            </a:r>
            <a:r>
              <a:rPr lang="fi-FI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wave</a:t>
            </a:r>
            <a:endParaRPr lang="fi-FI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fi-FI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starts</a:t>
            </a:r>
            <a:r>
              <a:rPr lang="fi-FI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fi-FI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2035-2040?</a:t>
            </a:r>
          </a:p>
        </p:txBody>
      </p:sp>
    </p:spTree>
    <p:extLst>
      <p:ext uri="{BB962C8B-B14F-4D97-AF65-F5344CB8AC3E}">
        <p14:creationId xmlns:p14="http://schemas.microsoft.com/office/powerpoint/2010/main" val="1453877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755650" y="2671407"/>
            <a:ext cx="10363200" cy="1975237"/>
          </a:xfrm>
        </p:spPr>
        <p:txBody>
          <a:bodyPr>
            <a:normAutofit/>
          </a:bodyPr>
          <a:lstStyle/>
          <a:p>
            <a:r>
              <a:rPr lang="fi-FI" sz="5400" dirty="0"/>
              <a:t>Teknologian kehityksen ennakointi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755650" y="740180"/>
            <a:ext cx="10515600" cy="1500187"/>
          </a:xfrm>
        </p:spPr>
        <p:txBody>
          <a:bodyPr>
            <a:normAutofit/>
          </a:bodyPr>
          <a:lstStyle/>
          <a:p>
            <a:r>
              <a:rPr lang="fi-FI" sz="3600" dirty="0">
                <a:solidFill>
                  <a:schemeClr val="accent6">
                    <a:lumMod val="75000"/>
                  </a:schemeClr>
                </a:solidFill>
              </a:rPr>
              <a:t>Tulevaisuusvaliokunnalle annettu tehtävä:</a:t>
            </a:r>
          </a:p>
        </p:txBody>
      </p:sp>
    </p:spTree>
    <p:extLst>
      <p:ext uri="{BB962C8B-B14F-4D97-AF65-F5344CB8AC3E}">
        <p14:creationId xmlns:p14="http://schemas.microsoft.com/office/powerpoint/2010/main" val="352414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Kaaviokuva 5"/>
          <p:cNvGraphicFramePr/>
          <p:nvPr>
            <p:extLst>
              <p:ext uri="{D42A27DB-BD31-4B8C-83A1-F6EECF244321}">
                <p14:modId xmlns:p14="http://schemas.microsoft.com/office/powerpoint/2010/main" val="4049173170"/>
              </p:ext>
            </p:extLst>
          </p:nvPr>
        </p:nvGraphicFramePr>
        <p:xfrm>
          <a:off x="-727917" y="1586204"/>
          <a:ext cx="10758326" cy="5055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755650" y="-304849"/>
            <a:ext cx="10515600" cy="1500187"/>
          </a:xfrm>
        </p:spPr>
        <p:txBody>
          <a:bodyPr>
            <a:normAutofit/>
          </a:bodyPr>
          <a:lstStyle/>
          <a:p>
            <a:r>
              <a:rPr lang="fi-FI" sz="3600" dirty="0">
                <a:solidFill>
                  <a:schemeClr val="accent5">
                    <a:lumMod val="75000"/>
                  </a:schemeClr>
                </a:solidFill>
              </a:rPr>
              <a:t>Miten ennakoida teknologista kehitystä?</a:t>
            </a:r>
          </a:p>
        </p:txBody>
      </p:sp>
      <p:sp>
        <p:nvSpPr>
          <p:cNvPr id="7" name="Nuoli oikealle 6"/>
          <p:cNvSpPr/>
          <p:nvPr/>
        </p:nvSpPr>
        <p:spPr>
          <a:xfrm>
            <a:off x="8075580" y="5019869"/>
            <a:ext cx="3774297" cy="942392"/>
          </a:xfrm>
          <a:prstGeom prst="rightArrow">
            <a:avLst>
              <a:gd name="adj1" fmla="val 63861"/>
              <a:gd name="adj2" fmla="val 62871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832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16"/>
          <p:cNvSpPr/>
          <p:nvPr/>
        </p:nvSpPr>
        <p:spPr>
          <a:xfrm>
            <a:off x="0" y="6242180"/>
            <a:ext cx="2430872" cy="727787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5400" b="1" dirty="0">
                <a:solidFill>
                  <a:srgbClr val="002060"/>
                </a:solidFill>
              </a:rPr>
              <a:t>Nelitasomalli yhdistää teknologian ja yhteiskunnan </a:t>
            </a:r>
            <a:endParaRPr lang="fi-FI" b="1" dirty="0">
              <a:solidFill>
                <a:srgbClr val="002060"/>
              </a:solidFill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sz="half" idx="1"/>
          </p:nvPr>
        </p:nvSpPr>
        <p:spPr>
          <a:xfrm>
            <a:off x="1230774" y="1773791"/>
            <a:ext cx="5181600" cy="4715911"/>
          </a:xfrm>
        </p:spPr>
        <p:txBody>
          <a:bodyPr/>
          <a:lstStyle/>
          <a:p>
            <a:pPr marL="0" indent="0">
              <a:buNone/>
            </a:pPr>
            <a:r>
              <a:rPr lang="fi-FI" sz="2800" b="1" dirty="0"/>
              <a:t>Kaksi yleistä ennakointimallia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graphicFrame>
        <p:nvGraphicFramePr>
          <p:cNvPr id="7" name="Sisällön paikkamerkki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0963"/>
              </p:ext>
            </p:extLst>
          </p:nvPr>
        </p:nvGraphicFramePr>
        <p:xfrm>
          <a:off x="7979622" y="2508421"/>
          <a:ext cx="3374178" cy="392944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62363">
                  <a:extLst>
                    <a:ext uri="{9D8B030D-6E8A-4147-A177-3AD203B41FA5}">
                      <a16:colId xmlns:a16="http://schemas.microsoft.com/office/drawing/2014/main" val="3991146590"/>
                    </a:ext>
                  </a:extLst>
                </a:gridCol>
                <a:gridCol w="562363">
                  <a:extLst>
                    <a:ext uri="{9D8B030D-6E8A-4147-A177-3AD203B41FA5}">
                      <a16:colId xmlns:a16="http://schemas.microsoft.com/office/drawing/2014/main" val="2075896956"/>
                    </a:ext>
                  </a:extLst>
                </a:gridCol>
                <a:gridCol w="562363">
                  <a:extLst>
                    <a:ext uri="{9D8B030D-6E8A-4147-A177-3AD203B41FA5}">
                      <a16:colId xmlns:a16="http://schemas.microsoft.com/office/drawing/2014/main" val="4246009933"/>
                    </a:ext>
                  </a:extLst>
                </a:gridCol>
                <a:gridCol w="562363">
                  <a:extLst>
                    <a:ext uri="{9D8B030D-6E8A-4147-A177-3AD203B41FA5}">
                      <a16:colId xmlns:a16="http://schemas.microsoft.com/office/drawing/2014/main" val="3393917483"/>
                    </a:ext>
                  </a:extLst>
                </a:gridCol>
                <a:gridCol w="562363">
                  <a:extLst>
                    <a:ext uri="{9D8B030D-6E8A-4147-A177-3AD203B41FA5}">
                      <a16:colId xmlns:a16="http://schemas.microsoft.com/office/drawing/2014/main" val="3151030295"/>
                    </a:ext>
                  </a:extLst>
                </a:gridCol>
                <a:gridCol w="562363">
                  <a:extLst>
                    <a:ext uri="{9D8B030D-6E8A-4147-A177-3AD203B41FA5}">
                      <a16:colId xmlns:a16="http://schemas.microsoft.com/office/drawing/2014/main" val="824922225"/>
                    </a:ext>
                  </a:extLst>
                </a:gridCol>
              </a:tblGrid>
              <a:tr h="49118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152780"/>
                  </a:ext>
                </a:extLst>
              </a:tr>
              <a:tr h="49118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108060"/>
                  </a:ext>
                </a:extLst>
              </a:tr>
              <a:tr h="49118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580764"/>
                  </a:ext>
                </a:extLst>
              </a:tr>
              <a:tr h="49118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379472"/>
                  </a:ext>
                </a:extLst>
              </a:tr>
              <a:tr h="49118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78120"/>
                  </a:ext>
                </a:extLst>
              </a:tr>
              <a:tr h="49118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685229"/>
                  </a:ext>
                </a:extLst>
              </a:tr>
              <a:tr h="49118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236892"/>
                  </a:ext>
                </a:extLst>
              </a:tr>
              <a:tr h="49118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368877"/>
                  </a:ext>
                </a:extLst>
              </a:tr>
            </a:tbl>
          </a:graphicData>
        </a:graphic>
      </p:graphicFrame>
      <p:grpSp>
        <p:nvGrpSpPr>
          <p:cNvPr id="8" name="Ryhmä 7"/>
          <p:cNvGrpSpPr/>
          <p:nvPr/>
        </p:nvGrpSpPr>
        <p:grpSpPr>
          <a:xfrm>
            <a:off x="663162" y="2508421"/>
            <a:ext cx="5479020" cy="3929449"/>
            <a:chOff x="367121" y="2508421"/>
            <a:chExt cx="4563225" cy="3371507"/>
          </a:xfrm>
        </p:grpSpPr>
        <p:sp>
          <p:nvSpPr>
            <p:cNvPr id="9" name="Suorakulmio 8"/>
            <p:cNvSpPr/>
            <p:nvPr/>
          </p:nvSpPr>
          <p:spPr>
            <a:xfrm>
              <a:off x="3311611" y="2508421"/>
              <a:ext cx="1618735" cy="337150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2400" b="1" dirty="0">
                  <a:solidFill>
                    <a:schemeClr val="bg1"/>
                  </a:solidFill>
                </a:rPr>
                <a:t>Markkina</a:t>
              </a:r>
            </a:p>
            <a:p>
              <a:pPr algn="ctr"/>
              <a:r>
                <a:rPr lang="fi-FI" sz="2400" dirty="0">
                  <a:solidFill>
                    <a:schemeClr val="bg1"/>
                  </a:solidFill>
                </a:rPr>
                <a:t>(Jaettu arvonluonti-verkostoihin)</a:t>
              </a:r>
            </a:p>
          </p:txBody>
        </p:sp>
        <p:sp>
          <p:nvSpPr>
            <p:cNvPr id="10" name="Nuoli oikealle 9"/>
            <p:cNvSpPr/>
            <p:nvPr/>
          </p:nvSpPr>
          <p:spPr>
            <a:xfrm>
              <a:off x="1495168" y="4483614"/>
              <a:ext cx="2248930" cy="1396314"/>
            </a:xfrm>
            <a:prstGeom prst="rightArrow">
              <a:avLst>
                <a:gd name="adj1" fmla="val 100000"/>
                <a:gd name="adj2" fmla="val 4539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dirty="0"/>
                <a:t>Technology</a:t>
              </a:r>
            </a:p>
          </p:txBody>
        </p:sp>
        <p:sp>
          <p:nvSpPr>
            <p:cNvPr id="11" name="Nuoli oikealle 10"/>
            <p:cNvSpPr/>
            <p:nvPr/>
          </p:nvSpPr>
          <p:spPr>
            <a:xfrm>
              <a:off x="976183" y="2508421"/>
              <a:ext cx="2767914" cy="1396314"/>
            </a:xfrm>
            <a:prstGeom prst="rightArrow">
              <a:avLst>
                <a:gd name="adj1" fmla="val 100000"/>
                <a:gd name="adj2" fmla="val 4539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i-FI" sz="2400" b="1" dirty="0">
                  <a:solidFill>
                    <a:schemeClr val="bg1"/>
                  </a:solidFill>
                </a:rPr>
                <a:t>Teknologian ja</a:t>
              </a:r>
            </a:p>
            <a:p>
              <a:r>
                <a:rPr lang="fi-FI" sz="2400" b="1" dirty="0">
                  <a:solidFill>
                    <a:schemeClr val="bg1"/>
                  </a:solidFill>
                </a:rPr>
                <a:t>yritysten työntö</a:t>
              </a:r>
            </a:p>
            <a:p>
              <a:r>
                <a:rPr lang="fi-FI" sz="2400" dirty="0">
                  <a:solidFill>
                    <a:schemeClr val="bg1"/>
                  </a:solidFill>
                </a:rPr>
                <a:t>Keksintöihin perustuva malli</a:t>
              </a:r>
            </a:p>
          </p:txBody>
        </p:sp>
        <p:sp>
          <p:nvSpPr>
            <p:cNvPr id="12" name="Nuoli oikealle 11"/>
            <p:cNvSpPr/>
            <p:nvPr/>
          </p:nvSpPr>
          <p:spPr>
            <a:xfrm>
              <a:off x="367121" y="4483614"/>
              <a:ext cx="2944490" cy="1396314"/>
            </a:xfrm>
            <a:prstGeom prst="rightArrow">
              <a:avLst>
                <a:gd name="adj1" fmla="val 100000"/>
                <a:gd name="adj2" fmla="val 4539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Ins="0" rtlCol="0" anchor="ctr"/>
            <a:lstStyle/>
            <a:p>
              <a:r>
                <a:rPr lang="fi-FI" sz="2400" b="1" dirty="0">
                  <a:solidFill>
                    <a:schemeClr val="bg1"/>
                  </a:solidFill>
                </a:rPr>
                <a:t>Yhteiskunnan aiheuttama teknologinen veto</a:t>
              </a:r>
            </a:p>
            <a:p>
              <a:r>
                <a:rPr lang="fi-FI" sz="2400" dirty="0">
                  <a:solidFill>
                    <a:schemeClr val="bg1"/>
                  </a:solidFill>
                </a:rPr>
                <a:t>Tarvelähtöinen malli</a:t>
              </a:r>
            </a:p>
          </p:txBody>
        </p:sp>
      </p:grpSp>
      <p:sp>
        <p:nvSpPr>
          <p:cNvPr id="13" name="Sisällön paikkamerkki 5"/>
          <p:cNvSpPr txBox="1">
            <a:spLocks/>
          </p:cNvSpPr>
          <p:nvPr/>
        </p:nvSpPr>
        <p:spPr>
          <a:xfrm>
            <a:off x="7771617" y="1825625"/>
            <a:ext cx="5181600" cy="5816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b="1" dirty="0"/>
              <a:t>TOP-100 vaikuttavuus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</p:txBody>
      </p:sp>
      <p:sp>
        <p:nvSpPr>
          <p:cNvPr id="14" name="Lovettu nuolenkärki 13"/>
          <p:cNvSpPr/>
          <p:nvPr/>
        </p:nvSpPr>
        <p:spPr>
          <a:xfrm>
            <a:off x="6335183" y="1825625"/>
            <a:ext cx="1005603" cy="4612244"/>
          </a:xfrm>
          <a:prstGeom prst="chevron">
            <a:avLst>
              <a:gd name="adj" fmla="val 82188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5" name="Tekstiruutu 14"/>
          <p:cNvSpPr txBox="1"/>
          <p:nvPr/>
        </p:nvSpPr>
        <p:spPr>
          <a:xfrm rot="16200000">
            <a:off x="6548868" y="4452113"/>
            <a:ext cx="3448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b="1" dirty="0">
                <a:solidFill>
                  <a:schemeClr val="bg1"/>
                </a:solidFill>
              </a:rPr>
              <a:t>Teknologiakorit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8225497" y="2508421"/>
            <a:ext cx="3448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b="1" dirty="0">
                <a:solidFill>
                  <a:schemeClr val="bg1"/>
                </a:solidFill>
              </a:rPr>
              <a:t>Arvoverkostot</a:t>
            </a:r>
          </a:p>
        </p:txBody>
      </p:sp>
    </p:spTree>
    <p:extLst>
      <p:ext uri="{BB962C8B-B14F-4D97-AF65-F5344CB8AC3E}">
        <p14:creationId xmlns:p14="http://schemas.microsoft.com/office/powerpoint/2010/main" val="2743568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755650" y="1954084"/>
            <a:ext cx="10363200" cy="3085581"/>
          </a:xfrm>
        </p:spPr>
        <p:txBody>
          <a:bodyPr>
            <a:normAutofit fontScale="90000"/>
          </a:bodyPr>
          <a:lstStyle/>
          <a:p>
            <a:r>
              <a:rPr lang="fi-FI" sz="5400" dirty="0"/>
              <a:t>Pystymme havaitsemaan mitkä </a:t>
            </a:r>
            <a:r>
              <a:rPr lang="fi-FI" sz="5400" dirty="0">
                <a:solidFill>
                  <a:schemeClr val="accent4">
                    <a:lumMod val="75000"/>
                  </a:schemeClr>
                </a:solidFill>
              </a:rPr>
              <a:t>yhteiskunnan osa-alueet </a:t>
            </a:r>
            <a:r>
              <a:rPr lang="fi-FI" sz="5400" dirty="0"/>
              <a:t>ovat nopeimmassa teknologisessa muutoksessa. Samalla löydetään hitaimmat muuttuvat osa-alueet </a:t>
            </a:r>
            <a:r>
              <a:rPr lang="fi-FI" sz="3600" dirty="0"/>
              <a:t>(s. 17)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755650" y="318149"/>
            <a:ext cx="10515600" cy="1500187"/>
          </a:xfrm>
        </p:spPr>
        <p:txBody>
          <a:bodyPr>
            <a:normAutofit/>
          </a:bodyPr>
          <a:lstStyle/>
          <a:p>
            <a:r>
              <a:rPr lang="fi-FI" sz="3600" i="1" dirty="0">
                <a:solidFill>
                  <a:schemeClr val="bg2">
                    <a:lumMod val="50000"/>
                  </a:schemeClr>
                </a:solidFill>
              </a:rPr>
              <a:t>Ensimmäinen havainto:</a:t>
            </a:r>
          </a:p>
        </p:txBody>
      </p:sp>
    </p:spTree>
    <p:extLst>
      <p:ext uri="{BB962C8B-B14F-4D97-AF65-F5344CB8AC3E}">
        <p14:creationId xmlns:p14="http://schemas.microsoft.com/office/powerpoint/2010/main" val="235867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0" y="6242180"/>
            <a:ext cx="2430872" cy="727787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aphicFrame>
        <p:nvGraphicFramePr>
          <p:cNvPr id="8" name="Sisällön paikkamerkki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195957"/>
              </p:ext>
            </p:extLst>
          </p:nvPr>
        </p:nvGraphicFramePr>
        <p:xfrm>
          <a:off x="429964" y="2248673"/>
          <a:ext cx="5616273" cy="407144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987735">
                  <a:extLst>
                    <a:ext uri="{9D8B030D-6E8A-4147-A177-3AD203B41FA5}">
                      <a16:colId xmlns:a16="http://schemas.microsoft.com/office/drawing/2014/main" val="1808381488"/>
                    </a:ext>
                  </a:extLst>
                </a:gridCol>
                <a:gridCol w="3060995">
                  <a:extLst>
                    <a:ext uri="{9D8B030D-6E8A-4147-A177-3AD203B41FA5}">
                      <a16:colId xmlns:a16="http://schemas.microsoft.com/office/drawing/2014/main" val="2176140477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157607551"/>
                    </a:ext>
                  </a:extLst>
                </a:gridCol>
              </a:tblGrid>
              <a:tr h="793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Järjestys</a:t>
                      </a:r>
                      <a:endParaRPr lang="fi-FI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Arvonluontiverkosto</a:t>
                      </a:r>
                      <a:endParaRPr lang="fi-FI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Kehitysvauhti</a:t>
                      </a:r>
                      <a:endParaRPr lang="fi-FI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338079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1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Henkilöliikenne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6,7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3211501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  <a:latin typeface="+mn-lt"/>
                        </a:rPr>
                        <a:t>2</a:t>
                      </a:r>
                      <a:endParaRPr lang="fi-FI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Tavaraliikenne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6,3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0026552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  <a:latin typeface="+mn-lt"/>
                        </a:rPr>
                        <a:t>3</a:t>
                      </a:r>
                      <a:endParaRPr lang="fi-FI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Työ</a:t>
                      </a:r>
                      <a:r>
                        <a:rPr lang="fi-FI" sz="18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ja ansainta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5,9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2120883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  <a:latin typeface="+mn-lt"/>
                        </a:rPr>
                        <a:t>4</a:t>
                      </a:r>
                      <a:endParaRPr lang="fi-FI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Työn</a:t>
                      </a:r>
                      <a:r>
                        <a:rPr lang="fi-FI" sz="18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korvaus koneilla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5,8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1780009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  <a:latin typeface="+mn-lt"/>
                        </a:rPr>
                        <a:t>5</a:t>
                      </a:r>
                      <a:endParaRPr lang="fi-FI" sz="1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Ravinto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5,3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97033297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6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Tavaroiden</a:t>
                      </a:r>
                      <a:r>
                        <a:rPr lang="fi-FI" sz="18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valmistus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5,2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96875202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7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Rakennettu</a:t>
                      </a:r>
                      <a:r>
                        <a:rPr lang="fi-FI" sz="18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ympäristö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5,0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95777267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8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Vaihdanta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4,6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07461087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9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Havainnot</a:t>
                      </a:r>
                      <a:r>
                        <a:rPr lang="fi-FI" sz="18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ja tietäminen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4,1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70205486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10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Turvallisuus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</a:rPr>
                        <a:t>                    4,1   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62047471"/>
                  </a:ext>
                </a:extLst>
              </a:tr>
            </a:tbl>
          </a:graphicData>
        </a:graphic>
      </p:graphicFrame>
      <p:graphicFrame>
        <p:nvGraphicFramePr>
          <p:cNvPr id="4" name="Sisällön paikkamerkki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251739"/>
              </p:ext>
            </p:extLst>
          </p:nvPr>
        </p:nvGraphicFramePr>
        <p:xfrm>
          <a:off x="6180732" y="2248673"/>
          <a:ext cx="5616273" cy="407144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987735">
                  <a:extLst>
                    <a:ext uri="{9D8B030D-6E8A-4147-A177-3AD203B41FA5}">
                      <a16:colId xmlns:a16="http://schemas.microsoft.com/office/drawing/2014/main" val="1808381488"/>
                    </a:ext>
                  </a:extLst>
                </a:gridCol>
                <a:gridCol w="3060995">
                  <a:extLst>
                    <a:ext uri="{9D8B030D-6E8A-4147-A177-3AD203B41FA5}">
                      <a16:colId xmlns:a16="http://schemas.microsoft.com/office/drawing/2014/main" val="2176140477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157607551"/>
                    </a:ext>
                  </a:extLst>
                </a:gridCol>
              </a:tblGrid>
              <a:tr h="793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Järjestys</a:t>
                      </a:r>
                      <a:endParaRPr lang="fi-FI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Arvonluontiverkosto</a:t>
                      </a:r>
                      <a:endParaRPr lang="fi-FI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Kehitysvauhti</a:t>
                      </a:r>
                      <a:endParaRPr lang="fi-FI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338079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Etävaikuttaminen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4,0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12523686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Tarkoituksellisuus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3,7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17158347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Valtarakenteet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3,1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55601159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Elämykset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2,7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56847942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Terveys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2,6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18127718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Materiaalit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2,4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60822837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Energia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2,3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52250037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Yhteistyökyky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2,3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85955293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Osaaminen</a:t>
                      </a:r>
                      <a:r>
                        <a:rPr lang="fi-FI" sz="18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ja sen näyttö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1,0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00210047"/>
                  </a:ext>
                </a:extLst>
              </a:tr>
              <a:tr h="32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Toimintakyvyn</a:t>
                      </a:r>
                      <a:r>
                        <a:rPr lang="fi-FI" sz="18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avusteet</a:t>
                      </a:r>
                      <a:endParaRPr lang="fi-F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0,8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89832541"/>
                  </a:ext>
                </a:extLst>
              </a:tr>
            </a:tbl>
          </a:graphicData>
        </a:graphic>
      </p:graphicFrame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002060"/>
                </a:solidFill>
              </a:rPr>
              <a:t>Arvonluontiverkostojen kehitysvauhti</a:t>
            </a:r>
            <a:endParaRPr lang="fi-FI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412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755650" y="2083579"/>
            <a:ext cx="10363200" cy="3085581"/>
          </a:xfrm>
        </p:spPr>
        <p:txBody>
          <a:bodyPr>
            <a:normAutofit fontScale="90000"/>
          </a:bodyPr>
          <a:lstStyle/>
          <a:p>
            <a:r>
              <a:rPr lang="fi-FI" sz="5400" dirty="0"/>
              <a:t>Pystymme löytämään ihmisten ja yhteiskunnan kannalta </a:t>
            </a:r>
            <a:r>
              <a:rPr lang="fi-FI" sz="5400" dirty="0">
                <a:solidFill>
                  <a:schemeClr val="accent5">
                    <a:lumMod val="75000"/>
                  </a:schemeClr>
                </a:solidFill>
              </a:rPr>
              <a:t>vaikuttavimmat teknologiat </a:t>
            </a:r>
            <a:r>
              <a:rPr lang="fi-FI" sz="5400" dirty="0"/>
              <a:t/>
            </a:r>
            <a:br>
              <a:rPr lang="fi-FI" sz="5400" dirty="0"/>
            </a:br>
            <a:r>
              <a:rPr lang="fi-FI" sz="5400" dirty="0"/>
              <a:t>”Eniten potentiaalia muuttaa maailmaa” </a:t>
            </a:r>
            <a:r>
              <a:rPr lang="fi-FI" sz="3600" dirty="0"/>
              <a:t>(s. 18 ja liite 4 s. 430)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755650" y="152352"/>
            <a:ext cx="10515600" cy="1500187"/>
          </a:xfrm>
        </p:spPr>
        <p:txBody>
          <a:bodyPr>
            <a:normAutofit/>
          </a:bodyPr>
          <a:lstStyle/>
          <a:p>
            <a:r>
              <a:rPr lang="fi-FI" sz="3600" i="1" dirty="0">
                <a:solidFill>
                  <a:schemeClr val="bg2">
                    <a:lumMod val="50000"/>
                  </a:schemeClr>
                </a:solidFill>
              </a:rPr>
              <a:t>Toinen havainto:</a:t>
            </a:r>
          </a:p>
        </p:txBody>
      </p:sp>
    </p:spTree>
    <p:extLst>
      <p:ext uri="{BB962C8B-B14F-4D97-AF65-F5344CB8AC3E}">
        <p14:creationId xmlns:p14="http://schemas.microsoft.com/office/powerpoint/2010/main" val="1772774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0" y="6242180"/>
            <a:ext cx="2430872" cy="727787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>
                <a:solidFill>
                  <a:srgbClr val="002060"/>
                </a:solidFill>
              </a:rPr>
              <a:t>TOP-12 Teknologiat vaikuttavuuden mukaan</a:t>
            </a:r>
            <a:endParaRPr lang="fi-FI" u="sng" dirty="0">
              <a:solidFill>
                <a:srgbClr val="002060"/>
              </a:solidFill>
            </a:endParaRPr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434613"/>
              </p:ext>
            </p:extLst>
          </p:nvPr>
        </p:nvGraphicFramePr>
        <p:xfrm>
          <a:off x="970384" y="1690688"/>
          <a:ext cx="10058400" cy="486222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394125">
                  <a:extLst>
                    <a:ext uri="{9D8B030D-6E8A-4147-A177-3AD203B41FA5}">
                      <a16:colId xmlns:a16="http://schemas.microsoft.com/office/drawing/2014/main" val="252685962"/>
                    </a:ext>
                  </a:extLst>
                </a:gridCol>
                <a:gridCol w="6535434">
                  <a:extLst>
                    <a:ext uri="{9D8B030D-6E8A-4147-A177-3AD203B41FA5}">
                      <a16:colId xmlns:a16="http://schemas.microsoft.com/office/drawing/2014/main" val="2626459245"/>
                    </a:ext>
                  </a:extLst>
                </a:gridCol>
                <a:gridCol w="2128841">
                  <a:extLst>
                    <a:ext uri="{9D8B030D-6E8A-4147-A177-3AD203B41FA5}">
                      <a16:colId xmlns:a16="http://schemas.microsoft.com/office/drawing/2014/main" val="1856185872"/>
                    </a:ext>
                  </a:extLst>
                </a:gridCol>
              </a:tblGrid>
              <a:tr h="821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Järjestys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Teknologiakori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</a:rPr>
                        <a:t>Geneerisyysluku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933210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Neuroverkot</a:t>
                      </a:r>
                      <a:r>
                        <a:rPr lang="en-US" sz="2000" dirty="0">
                          <a:effectLst/>
                        </a:rPr>
                        <a:t> ja </a:t>
                      </a:r>
                      <a:r>
                        <a:rPr lang="en-US" sz="2000" dirty="0" err="1">
                          <a:effectLst/>
                        </a:rPr>
                        <a:t>syväoppiminen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3820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85833899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2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AI:n</a:t>
                      </a:r>
                      <a:r>
                        <a:rPr lang="en-US" sz="2000" baseline="0" dirty="0">
                          <a:effectLst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</a:rPr>
                        <a:t>tekemä</a:t>
                      </a:r>
                      <a:r>
                        <a:rPr lang="en-US" sz="2000" baseline="0" dirty="0">
                          <a:effectLst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</a:rPr>
                        <a:t>globaali</a:t>
                      </a:r>
                      <a:r>
                        <a:rPr lang="en-US" sz="2000" baseline="0" dirty="0">
                          <a:effectLst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</a:rPr>
                        <a:t>työ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3021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17396742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3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Robottiauto henkilö- ja tavaraliikenteessä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2010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99623981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4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Materiaalitutk</a:t>
                      </a:r>
                      <a:r>
                        <a:rPr lang="fi-FI" sz="2000" baseline="0" dirty="0">
                          <a:effectLst/>
                        </a:rPr>
                        <a:t>a - hyperspektrikamera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1854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54685974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5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Laskentatehon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radikaali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kasvu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1760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04177143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6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Ubiikki</a:t>
                      </a:r>
                      <a:r>
                        <a:rPr lang="en-US" sz="2000" baseline="0" dirty="0">
                          <a:effectLst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</a:rPr>
                        <a:t>ympäristö</a:t>
                      </a:r>
                      <a:r>
                        <a:rPr lang="en-US" sz="2000" baseline="0" dirty="0">
                          <a:effectLst/>
                        </a:rPr>
                        <a:t> ja </a:t>
                      </a:r>
                      <a:r>
                        <a:rPr lang="en-US" sz="2000" baseline="0" dirty="0" err="1">
                          <a:effectLst/>
                        </a:rPr>
                        <a:t>tavaroiden</a:t>
                      </a:r>
                      <a:r>
                        <a:rPr lang="en-US" sz="2000" baseline="0" dirty="0">
                          <a:effectLst/>
                        </a:rPr>
                        <a:t> internet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1666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28359935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7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Kasvojen</a:t>
                      </a:r>
                      <a:r>
                        <a:rPr lang="en-US" sz="2000" dirty="0">
                          <a:effectLst/>
                        </a:rPr>
                        <a:t> ja </a:t>
                      </a:r>
                      <a:r>
                        <a:rPr lang="en-US" sz="2000" dirty="0" err="1">
                          <a:effectLst/>
                        </a:rPr>
                        <a:t>emootioiden</a:t>
                      </a:r>
                      <a:r>
                        <a:rPr lang="en-US" sz="2000" baseline="0" dirty="0">
                          <a:effectLst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</a:rPr>
                        <a:t>tunnistaminen</a:t>
                      </a:r>
                      <a:r>
                        <a:rPr lang="en-US" sz="2000" baseline="0" dirty="0">
                          <a:effectLst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</a:rPr>
                        <a:t>sekä</a:t>
                      </a:r>
                      <a:r>
                        <a:rPr lang="en-US" sz="2000" baseline="0" dirty="0">
                          <a:effectLst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</a:rPr>
                        <a:t>projisointi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1598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0214834"/>
                  </a:ext>
                </a:extLst>
              </a:tr>
              <a:tr h="371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8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Puheen</a:t>
                      </a:r>
                      <a:r>
                        <a:rPr lang="en-US" sz="2000" baseline="0" dirty="0" err="1">
                          <a:effectLst/>
                        </a:rPr>
                        <a:t>tunnistus</a:t>
                      </a:r>
                      <a:r>
                        <a:rPr lang="en-US" sz="2000" baseline="0" dirty="0">
                          <a:effectLst/>
                        </a:rPr>
                        <a:t>, </a:t>
                      </a:r>
                      <a:r>
                        <a:rPr lang="en-US" sz="2000" baseline="0" dirty="0" err="1">
                          <a:effectLst/>
                        </a:rPr>
                        <a:t>puhesynteesi</a:t>
                      </a:r>
                      <a:r>
                        <a:rPr lang="en-US" sz="2000" baseline="0" dirty="0">
                          <a:effectLst/>
                        </a:rPr>
                        <a:t> ja </a:t>
                      </a:r>
                      <a:r>
                        <a:rPr lang="en-US" sz="2000" baseline="0" dirty="0" err="1">
                          <a:effectLst/>
                        </a:rPr>
                        <a:t>tulkkaus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1581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82945729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9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Assosiatiiviset muistit ja hermoverkkoprosessorit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>
                          <a:effectLst/>
                        </a:rPr>
                        <a:t>1455</a:t>
                      </a:r>
                      <a:endParaRPr lang="fi-F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55575261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10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Kaupallisen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alustatyön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välittäminen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</a:rPr>
                        <a:t>1455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90548659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Ajatusten</a:t>
                      </a:r>
                      <a:r>
                        <a:rPr lang="fi-FI" sz="20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luku ja muokkaus suoraan aivoista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1445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94485987"/>
                  </a:ext>
                </a:extLst>
              </a:tr>
              <a:tr h="333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Verbot</a:t>
                      </a: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fi-FI" sz="20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chatbot</a:t>
                      </a:r>
                      <a:r>
                        <a:rPr lang="fi-FI" sz="20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keskustelevat ja kirjalliset robotit</a:t>
                      </a:r>
                      <a:endParaRPr lang="fi-FI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1328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4467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361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/>
        </p:nvSpPr>
        <p:spPr>
          <a:xfrm>
            <a:off x="0" y="6242180"/>
            <a:ext cx="2430872" cy="727787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755650" y="887825"/>
            <a:ext cx="10363200" cy="3085581"/>
          </a:xfrm>
        </p:spPr>
        <p:txBody>
          <a:bodyPr>
            <a:normAutofit fontScale="90000"/>
          </a:bodyPr>
          <a:lstStyle/>
          <a:p>
            <a:r>
              <a:rPr lang="fi-FI" sz="5400" dirty="0"/>
              <a:t>Voimme tutkia sitä, mihin teknologioihin liittyvät odotukset kasvavat suhteellisesti nopeimmin.</a:t>
            </a:r>
            <a:br>
              <a:rPr lang="fi-FI" sz="5400" dirty="0"/>
            </a:br>
            <a:r>
              <a:rPr lang="fi-FI" sz="5400" dirty="0"/>
              <a:t>Pystymme löytämään </a:t>
            </a:r>
            <a:r>
              <a:rPr lang="fi-FI" sz="5400" dirty="0">
                <a:solidFill>
                  <a:schemeClr val="accent1">
                    <a:lumMod val="75000"/>
                  </a:schemeClr>
                </a:solidFill>
              </a:rPr>
              <a:t>teknologioita, jotka kehittyvät muita nopeimmin. </a:t>
            </a:r>
            <a:br>
              <a:rPr lang="fi-FI" sz="5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i-FI" sz="3600" dirty="0"/>
              <a:t>(s. 19 ja liite 5 s. 433)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755650" y="152352"/>
            <a:ext cx="10515600" cy="858207"/>
          </a:xfrm>
        </p:spPr>
        <p:txBody>
          <a:bodyPr>
            <a:normAutofit/>
          </a:bodyPr>
          <a:lstStyle/>
          <a:p>
            <a:r>
              <a:rPr lang="fi-FI" sz="3600" i="1" dirty="0">
                <a:solidFill>
                  <a:schemeClr val="bg2">
                    <a:lumMod val="50000"/>
                  </a:schemeClr>
                </a:solidFill>
              </a:rPr>
              <a:t>Kolmas havainto:</a:t>
            </a:r>
          </a:p>
        </p:txBody>
      </p:sp>
    </p:spTree>
    <p:extLst>
      <p:ext uri="{BB962C8B-B14F-4D97-AF65-F5344CB8AC3E}">
        <p14:creationId xmlns:p14="http://schemas.microsoft.com/office/powerpoint/2010/main" val="92315122"/>
      </p:ext>
    </p:extLst>
  </p:cSld>
  <p:clrMapOvr>
    <a:masterClrMapping/>
  </p:clrMapOvr>
</p:sld>
</file>

<file path=ppt/theme/theme1.xml><?xml version="1.0" encoding="utf-8"?>
<a:theme xmlns:a="http://schemas.openxmlformats.org/drawingml/2006/main" name="Eduskunta1610">
  <a:themeElements>
    <a:clrScheme name="Eduskunta">
      <a:dk1>
        <a:sysClr val="windowText" lastClr="000000"/>
      </a:dk1>
      <a:lt1>
        <a:sysClr val="window" lastClr="FFFFFF"/>
      </a:lt1>
      <a:dk2>
        <a:srgbClr val="2C4671"/>
      </a:dk2>
      <a:lt2>
        <a:srgbClr val="FFFFFF"/>
      </a:lt2>
      <a:accent1>
        <a:srgbClr val="AC007F"/>
      </a:accent1>
      <a:accent2>
        <a:srgbClr val="667D90"/>
      </a:accent2>
      <a:accent3>
        <a:srgbClr val="C64F39"/>
      </a:accent3>
      <a:accent4>
        <a:srgbClr val="2C81BD"/>
      </a:accent4>
      <a:accent5>
        <a:srgbClr val="7CB8B5"/>
      </a:accent5>
      <a:accent6>
        <a:srgbClr val="BDC496"/>
      </a:accent6>
      <a:hlink>
        <a:srgbClr val="0000FF"/>
      </a:hlink>
      <a:folHlink>
        <a:srgbClr val="800080"/>
      </a:folHlink>
    </a:clrScheme>
    <a:fontScheme name="Eduskunt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a0c7317f-dcb9-485d-84da-bf6fec3725ca">Z3KAZQXCTMCE-1165040914-3</_dlc_DocId>
    <_dlc_DocIdUrl xmlns="a0c7317f-dcb9-485d-84da-bf6fec3725ca">
      <Url>https://sisalto.eduskunta.fi/FI/valiokunnat/tulevaisuusvaliokunta/_layouts/15/DocIdRedir.aspx?ID=Z3KAZQXCTMCE-1165040914-3</Url>
      <Description>Z3KAZQXCTMCE-1165040914-3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4F17EFC689B4DB61464252A2B3BD1" ma:contentTypeVersion="2" ma:contentTypeDescription="Luo uusi asiakirja." ma:contentTypeScope="" ma:versionID="14de90bb9519dd7652c3951157d4260b">
  <xsd:schema xmlns:xsd="http://www.w3.org/2001/XMLSchema" xmlns:xs="http://www.w3.org/2001/XMLSchema" xmlns:p="http://schemas.microsoft.com/office/2006/metadata/properties" xmlns:ns1="http://schemas.microsoft.com/sharepoint/v3" xmlns:ns2="a0c7317f-dcb9-485d-84da-bf6fec3725ca" targetNamespace="http://schemas.microsoft.com/office/2006/metadata/properties" ma:root="true" ma:fieldsID="075bb428ab317359a8466732f5c8b89a" ns1:_="" ns2:_="">
    <xsd:import namespace="http://schemas.microsoft.com/sharepoint/v3"/>
    <xsd:import namespace="a0c7317f-dcb9-485d-84da-bf6fec3725c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hidden="true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7317f-dcb9-485d-84da-bf6fec3725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ysyvä tunniste" ma:description="Tunniste säilytetään lisättäessä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208727-C6AD-4C92-A532-C9FF28C291AD}"/>
</file>

<file path=customXml/itemProps2.xml><?xml version="1.0" encoding="utf-8"?>
<ds:datastoreItem xmlns:ds="http://schemas.openxmlformats.org/officeDocument/2006/customXml" ds:itemID="{005D29AE-4188-4621-9C9D-4C34B2FD8DCB}"/>
</file>

<file path=customXml/itemProps3.xml><?xml version="1.0" encoding="utf-8"?>
<ds:datastoreItem xmlns:ds="http://schemas.openxmlformats.org/officeDocument/2006/customXml" ds:itemID="{B128C033-C23C-4B1C-9D31-DCF250E58454}"/>
</file>

<file path=customXml/itemProps4.xml><?xml version="1.0" encoding="utf-8"?>
<ds:datastoreItem xmlns:ds="http://schemas.openxmlformats.org/officeDocument/2006/customXml" ds:itemID="{925C267F-37E9-4DDB-A2F0-543808E1E0DE}"/>
</file>

<file path=docProps/app.xml><?xml version="1.0" encoding="utf-8"?>
<Properties xmlns="http://schemas.openxmlformats.org/officeDocument/2006/extended-properties" xmlns:vt="http://schemas.openxmlformats.org/officeDocument/2006/docPropsVTypes">
  <Template>Eduskunta1610</Template>
  <TotalTime>3931</TotalTime>
  <Words>680</Words>
  <Application>Microsoft Office PowerPoint</Application>
  <PresentationFormat>Laajakuva</PresentationFormat>
  <Paragraphs>264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Eduskunta1610</vt:lpstr>
      <vt:lpstr>2013 VS. 2018</vt:lpstr>
      <vt:lpstr>Teknologian kehityksen ennakointi</vt:lpstr>
      <vt:lpstr>PowerPoint-esitys</vt:lpstr>
      <vt:lpstr>Nelitasomalli yhdistää teknologian ja yhteiskunnan </vt:lpstr>
      <vt:lpstr>Pystymme havaitsemaan mitkä yhteiskunnan osa-alueet ovat nopeimmassa teknologisessa muutoksessa. Samalla löydetään hitaimmat muuttuvat osa-alueet (s. 17)</vt:lpstr>
      <vt:lpstr>Arvonluontiverkostojen kehitysvauhti</vt:lpstr>
      <vt:lpstr>Pystymme löytämään ihmisten ja yhteiskunnan kannalta vaikuttavimmat teknologiat  ”Eniten potentiaalia muuttaa maailmaa” (s. 18 ja liite 4 s. 430)</vt:lpstr>
      <vt:lpstr>TOP-12 Teknologiat vaikuttavuuden mukaan</vt:lpstr>
      <vt:lpstr>Voimme tutkia sitä, mihin teknologioihin liittyvät odotukset kasvavat suhteellisesti nopeimmin. Pystymme löytämään teknologioita, jotka kehittyvät muita nopeimmin.  (s. 19 ja liite 5 s. 433)</vt:lpstr>
      <vt:lpstr>TOP-12 nopeimmin vaikuttavuudeltaan kehittyvät</vt:lpstr>
      <vt:lpstr>PowerPoint-esitys</vt:lpstr>
      <vt:lpstr>PowerPoint-esitys</vt:lpstr>
      <vt:lpstr>Kiitos!</vt:lpstr>
      <vt:lpstr>PowerPoint-esitys</vt:lpstr>
      <vt:lpstr>PowerPoint-esitys</vt:lpstr>
      <vt:lpstr>PowerPoint-esitys</vt:lpstr>
      <vt:lpstr>PowerPoint-esitys</vt:lpstr>
      <vt:lpstr>Kondratieff simulaatio (arvonluontiverkkojen kehitysnopeus*vaikuttavuus)</vt:lpstr>
      <vt:lpstr>Vai täytyykö jälleen katsoa pohjalle? Jos uusi ekonominen pitkä sykli alkaa vasta kun joku näistä kypsyy valmiiksi?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China-Finland Belt and Road Initiative for Co-operation in Digital Economy</dc:title>
  <dc:creator>ville vähämäki</dc:creator>
  <cp:lastModifiedBy>Laukkanen Arja</cp:lastModifiedBy>
  <cp:revision>93</cp:revision>
  <dcterms:created xsi:type="dcterms:W3CDTF">2018-03-05T00:49:10Z</dcterms:created>
  <dcterms:modified xsi:type="dcterms:W3CDTF">2018-04-19T08:31:11Z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0x010100D654F17EFC689B4DB61464252A2B3BD1</vt:lpwstr>
  </property>
  <property fmtid="{D5CDD505-2E9C-101B-9397-08002B2CF9AE}" pid="3" name="_dlc_DocIdItemGuid">
    <vt:lpwstr>83ef670e-a537-44a8-a4d9-7568650c3635</vt:lpwstr>
  </property>
</Properties>
</file>