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113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028023-CCDA-4EFC-BA2D-A654A07C9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2BC5ED-6B20-462B-B845-49C87FAE1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4547-5494-492D-94D5-3754A90A5786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3ACF88-DB07-4A2D-A2CB-3D888C3D5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9DAA69-2654-44CF-8441-BC023AC60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E1B7-0FF4-4111-853C-1C019E0AA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60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7555-B6ED-46DD-920F-D70E1ED69E49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34CE-B9B7-4F44-A55A-862676329F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70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alokuva&#10;&#10;Kuvaus luotu, korkea luotettavuus">
            <a:extLst>
              <a:ext uri="{FF2B5EF4-FFF2-40B4-BE49-F238E27FC236}">
                <a16:creationId xmlns:a16="http://schemas.microsoft.com/office/drawing/2014/main" id="{2A88D346-B459-4B60-A984-F173FDE7A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"/>
            <a:ext cx="12192000" cy="68578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C4872D6-5FDE-4E93-80D0-6A70F6CF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8987"/>
            <a:ext cx="9144000" cy="2387600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047D5E-5014-4F9E-B5CA-C4B191F0A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587"/>
            <a:ext cx="9144000" cy="1747837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37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413E5-3189-403A-B689-C792897B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67F799C-9FFA-465A-8C02-45B483098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2E3816-3B42-4C0B-B3D7-37DC88FA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254E51A-4980-4AF8-AA20-0915D1D62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530" y="5879194"/>
            <a:ext cx="154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08DAD1-1EBA-4875-87C1-4806C741389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0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EB900B-E887-4907-BC86-66FD670D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DAD26EE-51F4-40CC-8C7B-95930E767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229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8FAEB8-02B1-44FD-996B-B8CC2530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650"/>
            <a:ext cx="978113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2134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eihin, otsikko j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86641151-3EC8-43E4-87DB-38821D21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650"/>
            <a:ext cx="978113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71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C602C6-F048-4CE6-BB11-4C834B4B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F479B8-3E5C-4D32-8A40-BACE5F54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211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84D8A-AD87-48AC-A21A-9D1A2872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04F78-A431-4C17-959F-4C1B8DF99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7DF9AF-DD41-4B69-ACF3-0038724B8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736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302476-B9E5-414B-8742-139B0CCD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AAA5AE-C4AD-4B86-84CC-E783E9BC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E0E0C6-E398-49CF-AEB5-868D48B8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944E58-4EA0-453D-9456-E591DD345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00CDBE-60D1-4DDC-B4AE-ADEF08558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448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33E3ED-B74F-4D41-AAC0-C167C344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598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u j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>
            <a:extLst>
              <a:ext uri="{FF2B5EF4-FFF2-40B4-BE49-F238E27FC236}">
                <a16:creationId xmlns:a16="http://schemas.microsoft.com/office/drawing/2014/main" id="{0B2C134D-6F08-4C4C-B586-E5948379A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530" y="5879194"/>
            <a:ext cx="154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08DAD1-1EBA-4875-87C1-4806C741389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0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0DFFF-DD2D-40D4-B7BA-B537AFD9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86B85-9F29-4BEF-B32D-C6E0E4975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2153A0-26BF-4EFC-96CA-49B5EE563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8116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E43652-94BE-4EB8-BA23-5CBE21E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11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A2DE17-9243-4DA2-A058-8477EB86A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571498-C40D-40A3-A3C7-6A9678BA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19AFD-9717-463B-A40D-ED905E4B3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4080" y="6356350"/>
            <a:ext cx="2187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1" name="Kuva 10" descr="Kuva, joka sisältää kohteen vektorigrafiikka&#10;&#10;Kuvaus luotu, erittäin korkea luotettavuus">
            <a:extLst>
              <a:ext uri="{FF2B5EF4-FFF2-40B4-BE49-F238E27FC236}">
                <a16:creationId xmlns:a16="http://schemas.microsoft.com/office/drawing/2014/main" id="{60AE6CA4-A804-482D-A589-D67AD9CB7A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79" y="435376"/>
            <a:ext cx="830641" cy="10730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5F31974-C31C-407B-B46F-7F6BEC326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74038" b="4744"/>
          <a:stretch/>
        </p:blipFill>
        <p:spPr>
          <a:xfrm>
            <a:off x="0" y="5995764"/>
            <a:ext cx="12115160" cy="8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3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01A993-9A68-4894-8B2C-38E07A790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Opittua koulujen etäopetusjaksosta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D9BD46-4107-4171-88CB-A33787F38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TuV</a:t>
            </a:r>
            <a:r>
              <a:rPr lang="fi-FI" dirty="0"/>
              <a:t> ja </a:t>
            </a:r>
            <a:r>
              <a:rPr lang="fi-FI" dirty="0" err="1"/>
              <a:t>SiV</a:t>
            </a:r>
            <a:r>
              <a:rPr lang="fi-FI" dirty="0"/>
              <a:t> –verkkoseminaari 15.5.2020</a:t>
            </a:r>
            <a:br>
              <a:rPr lang="fi-FI" dirty="0"/>
            </a:br>
            <a:r>
              <a:rPr lang="fi-FI" dirty="0"/>
              <a:t>Kommenttipuheenvuoro</a:t>
            </a:r>
          </a:p>
          <a:p>
            <a:r>
              <a:rPr lang="fi-FI" dirty="0"/>
              <a:t>Jaakko Salo</a:t>
            </a:r>
            <a:br>
              <a:rPr lang="fi-FI" dirty="0"/>
            </a:br>
            <a:r>
              <a:rPr lang="fi-FI" dirty="0"/>
              <a:t>koulutuspolitiikan päällikkö, OAJ</a:t>
            </a:r>
          </a:p>
        </p:txBody>
      </p:sp>
    </p:spTree>
    <p:extLst>
      <p:ext uri="{BB962C8B-B14F-4D97-AF65-F5344CB8AC3E}">
        <p14:creationId xmlns:p14="http://schemas.microsoft.com/office/powerpoint/2010/main" val="415927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581A7-050C-48FA-BD87-C9ECCDD8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keväällä otettu digiloikka kouluissa? On ja ei.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7BF690-9D0A-4839-94D0-FF95F724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213"/>
            <a:ext cx="10515600" cy="45932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ON:</a:t>
            </a:r>
            <a:br>
              <a:rPr lang="fi-FI" dirty="0"/>
            </a:br>
            <a:r>
              <a:rPr lang="fi-FI" dirty="0"/>
              <a:t>- 40 %:lle opettajista etäopetukseen käytetyt keskeiset työvälineet ovat ainakin osin uusia</a:t>
            </a:r>
          </a:p>
          <a:p>
            <a:pPr>
              <a:buFontTx/>
              <a:buChar char="-"/>
            </a:pPr>
            <a:r>
              <a:rPr lang="fi-FI" dirty="0"/>
              <a:t>Lukioita ja korkeakouluja </a:t>
            </a:r>
            <a:r>
              <a:rPr lang="fi-FI" dirty="0" err="1"/>
              <a:t>lukuunottamatta</a:t>
            </a:r>
            <a:r>
              <a:rPr lang="fi-FI" dirty="0"/>
              <a:t> keskeiset välineet ovat oppijoiden enemmistölle uusia</a:t>
            </a:r>
          </a:p>
          <a:p>
            <a:pPr>
              <a:buFontTx/>
              <a:buChar char="-"/>
            </a:pPr>
            <a:r>
              <a:rPr lang="fi-FI" dirty="0"/>
              <a:t>Käytön varmuus, -rohkeus ja osaaminen on varmasti kehittynyt</a:t>
            </a:r>
          </a:p>
          <a:p>
            <a:pPr marL="0" indent="0">
              <a:buNone/>
            </a:pPr>
            <a:r>
              <a:rPr lang="fi-FI" dirty="0"/>
              <a:t>EI:</a:t>
            </a:r>
            <a:br>
              <a:rPr lang="fi-FI" dirty="0"/>
            </a:br>
            <a:r>
              <a:rPr lang="fi-FI" dirty="0"/>
              <a:t>- Pääosin etäopetus toteutettiin tutuin, aiemmin käytössä ollein välinein.</a:t>
            </a:r>
          </a:p>
          <a:p>
            <a:pPr>
              <a:buFontTx/>
              <a:buChar char="-"/>
            </a:pPr>
            <a:r>
              <a:rPr lang="fi-FI" dirty="0"/>
              <a:t>Vaihtelu on ollut todella suurta: mm. Joka viides perusopetuksen ja ammatillisen opettaja ei ole voinut välinepuutteista johtuen olla reaaliaikaisesti yhteydessä oppijoiden enemmistöön. Ääripäät repeävät.</a:t>
            </a:r>
          </a:p>
          <a:p>
            <a:pPr marL="0" indent="0">
              <a:buNone/>
            </a:pPr>
            <a:r>
              <a:rPr lang="fi-FI" dirty="0"/>
              <a:t>HUOM! Poikkeusolojen etäopetus vaatii samoja välineitä, joita tarvittaisiin ihan tavalliseen </a:t>
            </a:r>
            <a:r>
              <a:rPr lang="fi-FI" dirty="0" err="1"/>
              <a:t>OPSin</a:t>
            </a:r>
            <a:r>
              <a:rPr lang="fi-FI" dirty="0"/>
              <a:t> mukaiseen opetukseen. Niitä ei vaan kaikkialla tasa-arvoisesti ole.</a:t>
            </a:r>
          </a:p>
        </p:txBody>
      </p:sp>
    </p:spTree>
    <p:extLst>
      <p:ext uri="{BB962C8B-B14F-4D97-AF65-F5344CB8AC3E}">
        <p14:creationId xmlns:p14="http://schemas.microsoft.com/office/powerpoint/2010/main" val="2795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4220B-40A4-4A63-B529-EA66D27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 on myös työpaikka, opittua etätyöstä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3FCCE3-8A55-432F-A6E0-70BEE9F82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Koulu ei ole vain oppilaitos, vaan myös työpaikka</a:t>
            </a:r>
          </a:p>
          <a:p>
            <a:r>
              <a:rPr lang="fi-FI" dirty="0"/>
              <a:t>Etätyökäytänteissä on tapahtunut samaa kehitystä kuin muualla</a:t>
            </a:r>
          </a:p>
          <a:p>
            <a:r>
              <a:rPr lang="fi-FI" dirty="0"/>
              <a:t>Tulevaisuuteen oppeja päiväkotien ja oppilaitosten työhön:</a:t>
            </a:r>
          </a:p>
          <a:p>
            <a:pPr lvl="1"/>
            <a:r>
              <a:rPr lang="fi-FI" dirty="0"/>
              <a:t>Etäkokouskäytännöt</a:t>
            </a:r>
          </a:p>
          <a:p>
            <a:pPr lvl="1"/>
            <a:r>
              <a:rPr lang="fi-FI" dirty="0"/>
              <a:t>Opettajien keskeinen ja moniammatillinen etäyhteistyö</a:t>
            </a:r>
          </a:p>
          <a:p>
            <a:pPr lvl="1"/>
            <a:r>
              <a:rPr lang="fi-FI" dirty="0"/>
              <a:t>Johtamisen apuväline</a:t>
            </a:r>
          </a:p>
          <a:p>
            <a:pPr lvl="1"/>
            <a:r>
              <a:rPr lang="fi-FI" dirty="0"/>
              <a:t>Konsultoiva työ, paikasta riippumatta</a:t>
            </a:r>
          </a:p>
          <a:p>
            <a:r>
              <a:rPr lang="fi-FI" dirty="0"/>
              <a:t>Myös ongelmat ovat samoja kuin monilla muilla työpaikoilla, esim. viestiminen syö liikaa aikaa </a:t>
            </a:r>
            <a:br>
              <a:rPr lang="fi-FI" dirty="0"/>
            </a:br>
            <a:r>
              <a:rPr lang="fi-FI" dirty="0"/>
              <a:t>(sama tulos mm. Toimivaa digitalisaatiota 2019 –selvityksessä)</a:t>
            </a:r>
          </a:p>
        </p:txBody>
      </p:sp>
    </p:spTree>
    <p:extLst>
      <p:ext uri="{BB962C8B-B14F-4D97-AF65-F5344CB8AC3E}">
        <p14:creationId xmlns:p14="http://schemas.microsoft.com/office/powerpoint/2010/main" val="378771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15C5E-2BB4-4BC0-8933-AEDCFC5C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Hyviä ja huonoja tuloksia etäopetusjaksolta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A7059-1D1C-4E44-A76B-0099D6784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213"/>
            <a:ext cx="10515600" cy="44694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Pääosin poikkeusjärjestelyissä onnistuttiin (70 % opettajista)</a:t>
            </a:r>
          </a:p>
          <a:p>
            <a:pPr lvl="1"/>
            <a:r>
              <a:rPr lang="fi-FI" dirty="0"/>
              <a:t>Vahvimmin tämä kokemus lukiossa ja etenkin korkeakouluissa, joissa etäopiskelua osin käytetään normaalioloissakin. (välineet myös parhaat)</a:t>
            </a:r>
          </a:p>
          <a:p>
            <a:r>
              <a:rPr lang="fi-FI" dirty="0"/>
              <a:t>Edellyttää oppijoilta itsenäisyyttä ja omatoimisuutta sekä lapsilla kodin tukea. Aiheutti myös suuria vaikeuksia oppijoille. Vahvempi tukeminen oli vaikeaa. - &gt; pidemmän päälle iso koulutuksellinen tasa-arvokysymys</a:t>
            </a:r>
          </a:p>
          <a:p>
            <a:pPr lvl="1"/>
            <a:r>
              <a:rPr lang="fi-FI" dirty="0"/>
              <a:t>Kun mietitään korjaavia toimia syksylle, on yhä jatkettava esim. tuen perusongelmien korjaamista.</a:t>
            </a:r>
          </a:p>
          <a:p>
            <a:r>
              <a:rPr lang="fi-FI" dirty="0"/>
              <a:t>Opettajien kasvaneen työkuorman näkökulmasta toteutetut käytänteet olisivat pitkäkestoisinä kestämättömiä.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70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5FA8F-3A80-4B5A-BE73-ECDBC4D4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650"/>
            <a:ext cx="9781134" cy="899125"/>
          </a:xfrm>
        </p:spPr>
        <p:txBody>
          <a:bodyPr>
            <a:normAutofit/>
          </a:bodyPr>
          <a:lstStyle/>
          <a:p>
            <a:r>
              <a:rPr lang="fi-FI" dirty="0" err="1"/>
              <a:t>Oppittua</a:t>
            </a:r>
            <a:r>
              <a:rPr lang="fi-FI" dirty="0"/>
              <a:t> tulevaan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0B8550-4463-4237-A592-C68AA5F9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775"/>
            <a:ext cx="10515600" cy="472271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Edistänyt koulutuksen digitalisaatiota, mikä kuitenkin edellyttää yhä suunnitelmallisuutta ja kokonaisvaltaisia toimia.</a:t>
            </a:r>
          </a:p>
          <a:p>
            <a:r>
              <a:rPr lang="fi-FI" dirty="0"/>
              <a:t>Ennen kaikkea kokemuksia saatiin poikkeusjärjestelyiden onnistumisesta. On selvää, että opetuksen tavoitteista ja pedagogiikan toiminnallisuudesta sekä yhteisöllisyydestä on jouduttu tinkimään. </a:t>
            </a:r>
          </a:p>
          <a:p>
            <a:r>
              <a:rPr lang="fi-FI" dirty="0"/>
              <a:t>Nykyisen lainsäädännön mahdollistamien etäopetuskäytänteiden rohkeampi kehittäminen ilman hätiköityjä johtopäätöksiä huolellisella valmistelulla (yksilölliset erityisratkaisut, opetuksen monipuolistaminen, saavutettavuus…). Etäopetuksen käyttämistä alueellisesti eriarvoistavana säästökeinona ei tule mahdollistaa.</a:t>
            </a:r>
          </a:p>
        </p:txBody>
      </p:sp>
    </p:spTree>
    <p:extLst>
      <p:ext uri="{BB962C8B-B14F-4D97-AF65-F5344CB8AC3E}">
        <p14:creationId xmlns:p14="http://schemas.microsoft.com/office/powerpoint/2010/main" val="388284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AJ_n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395"/>
      </a:accent1>
      <a:accent2>
        <a:srgbClr val="E73782"/>
      </a:accent2>
      <a:accent3>
        <a:srgbClr val="00A0E0"/>
      </a:accent3>
      <a:accent4>
        <a:srgbClr val="E2721E"/>
      </a:accent4>
      <a:accent5>
        <a:srgbClr val="538135"/>
      </a:accent5>
      <a:accent6>
        <a:srgbClr val="A5A5A5"/>
      </a:accent6>
      <a:hlink>
        <a:srgbClr val="007063"/>
      </a:hlink>
      <a:folHlink>
        <a:srgbClr val="C91681"/>
      </a:folHlink>
    </a:clrScheme>
    <a:fontScheme name="Mukautettu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kki opettajaryhmät.potx" id="{EDB1679C-549E-4BC2-A420-7F573B9E7D8C}" vid="{091B507D-FD3D-4904-ABA2-25BE381C054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0c7317f-dcb9-485d-84da-bf6fec3725ca">Z3KAZQXCTMCE-1165040914-41</_dlc_DocId>
    <_dlc_DocIdUrl xmlns="a0c7317f-dcb9-485d-84da-bf6fec3725ca">
      <Url>https://sisalto.eduskunta.fi/FI/valiokunnat/tulevaisuusvaliokunta/_layouts/15/DocIdRedir.aspx?ID=Z3KAZQXCTMCE-1165040914-41</Url>
      <Description>Z3KAZQXCTMCE-1165040914-41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98933-2927-4841-B3B1-EF026EB740C0}"/>
</file>

<file path=customXml/itemProps2.xml><?xml version="1.0" encoding="utf-8"?>
<ds:datastoreItem xmlns:ds="http://schemas.openxmlformats.org/officeDocument/2006/customXml" ds:itemID="{36EF2320-926C-40D8-A65D-FFD0756B5492}"/>
</file>

<file path=customXml/itemProps3.xml><?xml version="1.0" encoding="utf-8"?>
<ds:datastoreItem xmlns:ds="http://schemas.openxmlformats.org/officeDocument/2006/customXml" ds:itemID="{BF947E5E-EC23-43C7-BB88-49CCF13C0F71}"/>
</file>

<file path=customXml/itemProps4.xml><?xml version="1.0" encoding="utf-8"?>
<ds:datastoreItem xmlns:ds="http://schemas.openxmlformats.org/officeDocument/2006/customXml" ds:itemID="{D06CCA63-6336-4131-B9B6-B2C3545B2874}"/>
</file>

<file path=docProps/app.xml><?xml version="1.0" encoding="utf-8"?>
<Properties xmlns="http://schemas.openxmlformats.org/officeDocument/2006/extended-properties" xmlns:vt="http://schemas.openxmlformats.org/officeDocument/2006/docPropsVTypes">
  <Template>Kaikki opettajaryhmät</Template>
  <TotalTime>161</TotalTime>
  <Words>350</Words>
  <Application>Microsoft Office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Opittua koulujen etäopetusjaksosta</vt:lpstr>
      <vt:lpstr>Onko keväällä otettu digiloikka kouluissa? On ja ei.</vt:lpstr>
      <vt:lpstr>Koulu on myös työpaikka, opittua etätyöstä</vt:lpstr>
      <vt:lpstr>Hyviä ja huonoja tuloksia etäopetusjaksolta</vt:lpstr>
      <vt:lpstr>Oppittua tulevaan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Opittua koulujen etäopetusjaksosta</dc:title>
  <dc:creator>Salo Jaakko</dc:creator>
  <cp:keywords/>
  <dc:description/>
  <cp:lastModifiedBy>Suonsilta Danita</cp:lastModifiedBy>
  <cp:revision>11</cp:revision>
  <dcterms:created xsi:type="dcterms:W3CDTF">2020-05-13T07:24:48Z</dcterms:created>
  <dcterms:modified xsi:type="dcterms:W3CDTF">2020-05-14T09:24:41Z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19ac701c-7c60-481b-a34a-704dd7e7b673</vt:lpwstr>
  </property>
</Properties>
</file>