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512" r:id="rId6"/>
    <p:sldId id="515" r:id="rId7"/>
    <p:sldId id="516" r:id="rId8"/>
    <p:sldId id="517" r:id="rId9"/>
    <p:sldId id="513" r:id="rId10"/>
    <p:sldId id="518" r:id="rId11"/>
    <p:sldId id="261" r:id="rId12"/>
    <p:sldId id="264" r:id="rId13"/>
    <p:sldId id="262" r:id="rId14"/>
    <p:sldId id="263" r:id="rId15"/>
    <p:sldId id="514" r:id="rId16"/>
    <p:sldId id="266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ikainen Riina" initials="R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C0"/>
    <a:srgbClr val="FFFFFF"/>
    <a:srgbClr val="EBF6F9"/>
    <a:srgbClr val="DCDCDC"/>
    <a:srgbClr val="D7EDF4"/>
    <a:srgbClr val="80C4D9"/>
    <a:srgbClr val="B6DDE9"/>
    <a:srgbClr val="CCE7F0"/>
    <a:srgbClr val="000000"/>
    <a:srgbClr val="7AD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77660" autoAdjust="0"/>
  </p:normalViewPr>
  <p:slideViewPr>
    <p:cSldViewPr showGuides="1">
      <p:cViewPr>
        <p:scale>
          <a:sx n="87" d="100"/>
          <a:sy n="87" d="100"/>
        </p:scale>
        <p:origin x="-222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t>12.12.2018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Jarno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dirty="0"/>
              <a:t>Jarno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Parempi hyödyntäminen julkisen sektorin päätöksenteossa ja juurruttaminen osaksi julkishallintoa.</a:t>
            </a:r>
          </a:p>
          <a:p>
            <a:r>
              <a:rPr lang="fi-FI" dirty="0" smtClean="0"/>
              <a:t>Tietoperustaisen päätöksenteon ja hallinnon kehittämisen tukena. </a:t>
            </a:r>
          </a:p>
          <a:p>
            <a:r>
              <a:rPr lang="fi-FI" dirty="0" smtClean="0"/>
              <a:t>Hallinnonaloittaisissa että poikkihallinnollisissa politiikkaprosesseissa.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2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200" dirty="0" smtClean="0"/>
              <a:t>Julkisissa organisaatioissa tulisi ottaa käyttöön erityyppisiä entistä kunnianhimoisempia ja pitkäjänteisempiä ja kokeiluja.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Kokeilut tulisi nivoa paremmin innovaatiotoimintaan ja ennakointiin sekä  pitkän aikavälin kehittämistyöhön.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Kokeilulla tulisi edistää dialogia valtion keskushallinnon ja alue- ja paikallistason välillä.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Julkisen sektorin päättäjien kokeiluosaamista tulisi vahvistaa ja kytkeä kokeilutoiminnan koulutus tulisi kytkeä osaksi koulutusohjelmia.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Ymmärrystä siitä, milloin asian kehittämiseen ja ratkaisemiseen sopivat paremmin ketterät kokeilut ja milloin perinteinen suunnitelmallinen hankekehittäminen, tulisi parantaa.</a:t>
            </a:r>
          </a:p>
          <a:p>
            <a:r>
              <a:rPr lang="fi-FI" sz="1200" dirty="0" err="1" smtClean="0"/>
              <a:t>-</a:t>
            </a:r>
            <a:r>
              <a:rPr lang="fi-FI" dirty="0" err="1" smtClean="0"/>
              <a:t>Erityisesti</a:t>
            </a:r>
            <a:r>
              <a:rPr lang="fi-FI" dirty="0" smtClean="0"/>
              <a:t> monimutkaisten, ihmiskeskeisten järjestelmien kehittämisessä ja palveluiden innovoinnissa. </a:t>
            </a:r>
          </a:p>
          <a:p>
            <a:r>
              <a:rPr lang="fi-FI" dirty="0" smtClean="0"/>
              <a:t>Konkreettisena yhdessä tekemisen tapana, jolla tähdätään tarvelähtöisten ratkaisujen löytämiseen ja muutoksen johtamiseen. </a:t>
            </a:r>
          </a:p>
          <a:p>
            <a:endParaRPr lang="fi-FI" dirty="0" smtClean="0"/>
          </a:p>
          <a:p>
            <a:pPr lvl="0"/>
            <a:endParaRPr lang="fi-FI" sz="12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11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28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 bwMode="hidden">
          <a:xfrm>
            <a:off x="287999" y="288000"/>
            <a:ext cx="8568000" cy="629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10" y="2327151"/>
            <a:ext cx="7223682" cy="1641909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  <p:grpSp>
        <p:nvGrpSpPr>
          <p:cNvPr id="39" name="Ryhmä 38"/>
          <p:cNvGrpSpPr/>
          <p:nvPr userDrawn="1"/>
        </p:nvGrpSpPr>
        <p:grpSpPr bwMode="ltGray">
          <a:xfrm>
            <a:off x="288000" y="288000"/>
            <a:ext cx="3738563" cy="1381125"/>
            <a:chOff x="2787650" y="1428750"/>
            <a:chExt cx="3738563" cy="13811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4579938" y="1990725"/>
              <a:ext cx="1392238" cy="447675"/>
            </a:xfrm>
            <a:custGeom>
              <a:avLst/>
              <a:gdLst>
                <a:gd name="T0" fmla="*/ 339 w 877"/>
                <a:gd name="T1" fmla="*/ 282 h 282"/>
                <a:gd name="T2" fmla="*/ 877 w 877"/>
                <a:gd name="T3" fmla="*/ 56 h 282"/>
                <a:gd name="T4" fmla="*/ 0 w 877"/>
                <a:gd name="T5" fmla="*/ 0 h 282"/>
                <a:gd name="T6" fmla="*/ 339 w 87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282">
                  <a:moveTo>
                    <a:pt x="339" y="282"/>
                  </a:moveTo>
                  <a:lnTo>
                    <a:pt x="877" y="56"/>
                  </a:lnTo>
                  <a:lnTo>
                    <a:pt x="0" y="0"/>
                  </a:lnTo>
                  <a:lnTo>
                    <a:pt x="339" y="282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4579938" y="1428750"/>
              <a:ext cx="1392238" cy="650875"/>
            </a:xfrm>
            <a:custGeom>
              <a:avLst/>
              <a:gdLst>
                <a:gd name="T0" fmla="*/ 207 w 877"/>
                <a:gd name="T1" fmla="*/ 0 h 410"/>
                <a:gd name="T2" fmla="*/ 0 w 877"/>
                <a:gd name="T3" fmla="*/ 354 h 410"/>
                <a:gd name="T4" fmla="*/ 877 w 877"/>
                <a:gd name="T5" fmla="*/ 410 h 410"/>
                <a:gd name="T6" fmla="*/ 535 w 877"/>
                <a:gd name="T7" fmla="*/ 0 h 410"/>
                <a:gd name="T8" fmla="*/ 207 w 87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410">
                  <a:moveTo>
                    <a:pt x="207" y="0"/>
                  </a:moveTo>
                  <a:lnTo>
                    <a:pt x="0" y="354"/>
                  </a:lnTo>
                  <a:lnTo>
                    <a:pt x="877" y="410"/>
                  </a:lnTo>
                  <a:lnTo>
                    <a:pt x="535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4203700" y="1428750"/>
              <a:ext cx="704850" cy="561975"/>
            </a:xfrm>
            <a:custGeom>
              <a:avLst/>
              <a:gdLst>
                <a:gd name="T0" fmla="*/ 190 w 444"/>
                <a:gd name="T1" fmla="*/ 0 h 354"/>
                <a:gd name="T2" fmla="*/ 0 w 444"/>
                <a:gd name="T3" fmla="*/ 113 h 354"/>
                <a:gd name="T4" fmla="*/ 237 w 444"/>
                <a:gd name="T5" fmla="*/ 354 h 354"/>
                <a:gd name="T6" fmla="*/ 444 w 444"/>
                <a:gd name="T7" fmla="*/ 0 h 354"/>
                <a:gd name="T8" fmla="*/ 190 w 444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54">
                  <a:moveTo>
                    <a:pt x="190" y="0"/>
                  </a:moveTo>
                  <a:lnTo>
                    <a:pt x="0" y="113"/>
                  </a:lnTo>
                  <a:lnTo>
                    <a:pt x="237" y="354"/>
                  </a:lnTo>
                  <a:lnTo>
                    <a:pt x="4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5972175" y="1428750"/>
              <a:ext cx="554038" cy="650875"/>
            </a:xfrm>
            <a:custGeom>
              <a:avLst/>
              <a:gdLst>
                <a:gd name="T0" fmla="*/ 73 w 349"/>
                <a:gd name="T1" fmla="*/ 0 h 410"/>
                <a:gd name="T2" fmla="*/ 0 w 349"/>
                <a:gd name="T3" fmla="*/ 410 h 410"/>
                <a:gd name="T4" fmla="*/ 349 w 349"/>
                <a:gd name="T5" fmla="*/ 0 h 410"/>
                <a:gd name="T6" fmla="*/ 73 w 349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410">
                  <a:moveTo>
                    <a:pt x="73" y="0"/>
                  </a:moveTo>
                  <a:lnTo>
                    <a:pt x="0" y="410"/>
                  </a:lnTo>
                  <a:lnTo>
                    <a:pt x="349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FC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5429250" y="1428750"/>
              <a:ext cx="658813" cy="650875"/>
            </a:xfrm>
            <a:custGeom>
              <a:avLst/>
              <a:gdLst>
                <a:gd name="T0" fmla="*/ 0 w 415"/>
                <a:gd name="T1" fmla="*/ 0 h 410"/>
                <a:gd name="T2" fmla="*/ 342 w 415"/>
                <a:gd name="T3" fmla="*/ 410 h 410"/>
                <a:gd name="T4" fmla="*/ 415 w 415"/>
                <a:gd name="T5" fmla="*/ 0 h 410"/>
                <a:gd name="T6" fmla="*/ 0 w 415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10">
                  <a:moveTo>
                    <a:pt x="0" y="0"/>
                  </a:moveTo>
                  <a:lnTo>
                    <a:pt x="342" y="410"/>
                  </a:lnTo>
                  <a:lnTo>
                    <a:pt x="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ltGray">
            <a:xfrm>
              <a:off x="3324225" y="1608138"/>
              <a:ext cx="879475" cy="833438"/>
            </a:xfrm>
            <a:custGeom>
              <a:avLst/>
              <a:gdLst>
                <a:gd name="T0" fmla="*/ 341 w 554"/>
                <a:gd name="T1" fmla="*/ 525 h 525"/>
                <a:gd name="T2" fmla="*/ 554 w 554"/>
                <a:gd name="T3" fmla="*/ 0 h 525"/>
                <a:gd name="T4" fmla="*/ 0 w 554"/>
                <a:gd name="T5" fmla="*/ 245 h 525"/>
                <a:gd name="T6" fmla="*/ 341 w 554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4" h="525">
                  <a:moveTo>
                    <a:pt x="341" y="525"/>
                  </a:moveTo>
                  <a:lnTo>
                    <a:pt x="554" y="0"/>
                  </a:lnTo>
                  <a:lnTo>
                    <a:pt x="0" y="245"/>
                  </a:lnTo>
                  <a:lnTo>
                    <a:pt x="341" y="525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ltGray">
            <a:xfrm>
              <a:off x="3324225" y="1428750"/>
              <a:ext cx="879475" cy="568325"/>
            </a:xfrm>
            <a:custGeom>
              <a:avLst/>
              <a:gdLst>
                <a:gd name="T0" fmla="*/ 101 w 554"/>
                <a:gd name="T1" fmla="*/ 0 h 358"/>
                <a:gd name="T2" fmla="*/ 0 w 554"/>
                <a:gd name="T3" fmla="*/ 358 h 358"/>
                <a:gd name="T4" fmla="*/ 554 w 554"/>
                <a:gd name="T5" fmla="*/ 113 h 358"/>
                <a:gd name="T6" fmla="*/ 253 w 554"/>
                <a:gd name="T7" fmla="*/ 0 h 358"/>
                <a:gd name="T8" fmla="*/ 101 w 55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58">
                  <a:moveTo>
                    <a:pt x="101" y="0"/>
                  </a:moveTo>
                  <a:lnTo>
                    <a:pt x="0" y="358"/>
                  </a:lnTo>
                  <a:lnTo>
                    <a:pt x="554" y="113"/>
                  </a:lnTo>
                  <a:lnTo>
                    <a:pt x="25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ltGray">
            <a:xfrm>
              <a:off x="2790825" y="1428750"/>
              <a:ext cx="693738" cy="568325"/>
            </a:xfrm>
            <a:custGeom>
              <a:avLst/>
              <a:gdLst>
                <a:gd name="T0" fmla="*/ 0 w 437"/>
                <a:gd name="T1" fmla="*/ 0 h 358"/>
                <a:gd name="T2" fmla="*/ 336 w 437"/>
                <a:gd name="T3" fmla="*/ 358 h 358"/>
                <a:gd name="T4" fmla="*/ 437 w 437"/>
                <a:gd name="T5" fmla="*/ 0 h 358"/>
                <a:gd name="T6" fmla="*/ 0 w 437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358">
                  <a:moveTo>
                    <a:pt x="0" y="0"/>
                  </a:moveTo>
                  <a:lnTo>
                    <a:pt x="336" y="358"/>
                  </a:lnTo>
                  <a:lnTo>
                    <a:pt x="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ltGray">
            <a:xfrm>
              <a:off x="2787650" y="1997075"/>
              <a:ext cx="566738" cy="812800"/>
            </a:xfrm>
            <a:custGeom>
              <a:avLst/>
              <a:gdLst>
                <a:gd name="T0" fmla="*/ 0 w 357"/>
                <a:gd name="T1" fmla="*/ 512 h 512"/>
                <a:gd name="T2" fmla="*/ 338 w 357"/>
                <a:gd name="T3" fmla="*/ 0 h 512"/>
                <a:gd name="T4" fmla="*/ 357 w 357"/>
                <a:gd name="T5" fmla="*/ 355 h 512"/>
                <a:gd name="T6" fmla="*/ 0 w 357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512">
                  <a:moveTo>
                    <a:pt x="0" y="512"/>
                  </a:moveTo>
                  <a:lnTo>
                    <a:pt x="338" y="0"/>
                  </a:lnTo>
                  <a:lnTo>
                    <a:pt x="357" y="35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ltGray">
            <a:xfrm>
              <a:off x="3324225" y="1997075"/>
              <a:ext cx="541338" cy="563563"/>
            </a:xfrm>
            <a:custGeom>
              <a:avLst/>
              <a:gdLst>
                <a:gd name="T0" fmla="*/ 341 w 341"/>
                <a:gd name="T1" fmla="*/ 280 h 355"/>
                <a:gd name="T2" fmla="*/ 0 w 341"/>
                <a:gd name="T3" fmla="*/ 0 h 355"/>
                <a:gd name="T4" fmla="*/ 19 w 341"/>
                <a:gd name="T5" fmla="*/ 355 h 355"/>
                <a:gd name="T6" fmla="*/ 341 w 341"/>
                <a:gd name="T7" fmla="*/ 28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55">
                  <a:moveTo>
                    <a:pt x="341" y="280"/>
                  </a:moveTo>
                  <a:lnTo>
                    <a:pt x="0" y="0"/>
                  </a:lnTo>
                  <a:lnTo>
                    <a:pt x="19" y="355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ltGray">
            <a:xfrm>
              <a:off x="4579938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1 w 3"/>
                <a:gd name="T13" fmla="*/ 1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ltGray">
            <a:xfrm>
              <a:off x="4576763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ltGray">
            <a:xfrm>
              <a:off x="3865563" y="1990725"/>
              <a:ext cx="1252538" cy="450850"/>
            </a:xfrm>
            <a:custGeom>
              <a:avLst/>
              <a:gdLst>
                <a:gd name="T0" fmla="*/ 789 w 789"/>
                <a:gd name="T1" fmla="*/ 282 h 284"/>
                <a:gd name="T2" fmla="*/ 0 w 789"/>
                <a:gd name="T3" fmla="*/ 284 h 284"/>
                <a:gd name="T4" fmla="*/ 450 w 789"/>
                <a:gd name="T5" fmla="*/ 0 h 284"/>
                <a:gd name="T6" fmla="*/ 789 w 789"/>
                <a:gd name="T7" fmla="*/ 28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284">
                  <a:moveTo>
                    <a:pt x="789" y="28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789" y="282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ltGray">
            <a:xfrm>
              <a:off x="3865563" y="1608138"/>
              <a:ext cx="714375" cy="833438"/>
            </a:xfrm>
            <a:custGeom>
              <a:avLst/>
              <a:gdLst>
                <a:gd name="T0" fmla="*/ 0 w 450"/>
                <a:gd name="T1" fmla="*/ 525 h 525"/>
                <a:gd name="T2" fmla="*/ 213 w 450"/>
                <a:gd name="T3" fmla="*/ 0 h 525"/>
                <a:gd name="T4" fmla="*/ 450 w 450"/>
                <a:gd name="T5" fmla="*/ 241 h 525"/>
                <a:gd name="T6" fmla="*/ 0 w 450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5">
                  <a:moveTo>
                    <a:pt x="0" y="525"/>
                  </a:moveTo>
                  <a:lnTo>
                    <a:pt x="213" y="0"/>
                  </a:lnTo>
                  <a:lnTo>
                    <a:pt x="450" y="241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ltGray">
            <a:xfrm>
              <a:off x="3725863" y="1428750"/>
              <a:ext cx="779463" cy="179388"/>
            </a:xfrm>
            <a:custGeom>
              <a:avLst/>
              <a:gdLst>
                <a:gd name="T0" fmla="*/ 0 w 491"/>
                <a:gd name="T1" fmla="*/ 0 h 113"/>
                <a:gd name="T2" fmla="*/ 301 w 491"/>
                <a:gd name="T3" fmla="*/ 113 h 113"/>
                <a:gd name="T4" fmla="*/ 491 w 491"/>
                <a:gd name="T5" fmla="*/ 0 h 113"/>
                <a:gd name="T6" fmla="*/ 0 w 49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113">
                  <a:moveTo>
                    <a:pt x="0" y="0"/>
                  </a:moveTo>
                  <a:lnTo>
                    <a:pt x="301" y="113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ltGray">
            <a:xfrm>
              <a:off x="2787650" y="1428750"/>
              <a:ext cx="536575" cy="1381125"/>
            </a:xfrm>
            <a:custGeom>
              <a:avLst/>
              <a:gdLst>
                <a:gd name="T0" fmla="*/ 0 w 338"/>
                <a:gd name="T1" fmla="*/ 870 h 870"/>
                <a:gd name="T2" fmla="*/ 338 w 338"/>
                <a:gd name="T3" fmla="*/ 358 h 870"/>
                <a:gd name="T4" fmla="*/ 2 w 338"/>
                <a:gd name="T5" fmla="*/ 0 h 870"/>
                <a:gd name="T6" fmla="*/ 0 w 338"/>
                <a:gd name="T7" fmla="*/ 0 h 870"/>
                <a:gd name="T8" fmla="*/ 0 w 338"/>
                <a:gd name="T9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870">
                  <a:moveTo>
                    <a:pt x="0" y="870"/>
                  </a:moveTo>
                  <a:lnTo>
                    <a:pt x="338" y="35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12.12.2018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288000"/>
            <a:ext cx="8568000" cy="62964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fi-FI" sz="18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(Kopioi kuvituselementti ja tunnus tästä sivusta</a:t>
            </a:r>
            <a:br>
              <a:rPr lang="fi-FI" dirty="0"/>
            </a:br>
            <a:r>
              <a:rPr lang="fi-FI" dirty="0"/>
              <a:t>ja varmistu että ne sijoittuvat kuvan päälle)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Ryhmä 56"/>
          <p:cNvGrpSpPr/>
          <p:nvPr userDrawn="1"/>
        </p:nvGrpSpPr>
        <p:grpSpPr>
          <a:xfrm>
            <a:off x="290513" y="4064000"/>
            <a:ext cx="8566151" cy="2492376"/>
            <a:chOff x="290513" y="4064000"/>
            <a:chExt cx="8566151" cy="2492376"/>
          </a:xfrm>
        </p:grpSpPr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4810126" y="6096000"/>
              <a:ext cx="1703388" cy="460375"/>
            </a:xfrm>
            <a:custGeom>
              <a:avLst/>
              <a:gdLst>
                <a:gd name="T0" fmla="*/ 1073 w 1073"/>
                <a:gd name="T1" fmla="*/ 290 h 290"/>
                <a:gd name="T2" fmla="*/ 952 w 1073"/>
                <a:gd name="T3" fmla="*/ 0 h 290"/>
                <a:gd name="T4" fmla="*/ 0 w 1073"/>
                <a:gd name="T5" fmla="*/ 235 h 290"/>
                <a:gd name="T6" fmla="*/ 132 w 1073"/>
                <a:gd name="T7" fmla="*/ 290 h 290"/>
                <a:gd name="T8" fmla="*/ 1073 w 107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290">
                  <a:moveTo>
                    <a:pt x="1073" y="290"/>
                  </a:moveTo>
                  <a:lnTo>
                    <a:pt x="952" y="0"/>
                  </a:lnTo>
                  <a:lnTo>
                    <a:pt x="0" y="235"/>
                  </a:lnTo>
                  <a:lnTo>
                    <a:pt x="132" y="290"/>
                  </a:lnTo>
                  <a:lnTo>
                    <a:pt x="1073" y="29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21"/>
            <p:cNvSpPr>
              <a:spLocks/>
            </p:cNvSpPr>
            <p:nvPr userDrawn="1"/>
          </p:nvSpPr>
          <p:spPr bwMode="auto">
            <a:xfrm>
              <a:off x="7308851" y="5691188"/>
              <a:ext cx="725488" cy="865188"/>
            </a:xfrm>
            <a:custGeom>
              <a:avLst/>
              <a:gdLst>
                <a:gd name="T0" fmla="*/ 344 w 457"/>
                <a:gd name="T1" fmla="*/ 0 h 545"/>
                <a:gd name="T2" fmla="*/ 0 w 457"/>
                <a:gd name="T3" fmla="*/ 545 h 545"/>
                <a:gd name="T4" fmla="*/ 457 w 457"/>
                <a:gd name="T5" fmla="*/ 545 h 545"/>
                <a:gd name="T6" fmla="*/ 344 w 457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45">
                  <a:moveTo>
                    <a:pt x="344" y="0"/>
                  </a:moveTo>
                  <a:lnTo>
                    <a:pt x="0" y="545"/>
                  </a:lnTo>
                  <a:lnTo>
                    <a:pt x="457" y="54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22"/>
            <p:cNvSpPr>
              <a:spLocks/>
            </p:cNvSpPr>
            <p:nvPr userDrawn="1"/>
          </p:nvSpPr>
          <p:spPr bwMode="auto">
            <a:xfrm>
              <a:off x="7854951" y="5691188"/>
              <a:ext cx="1001713" cy="865188"/>
            </a:xfrm>
            <a:custGeom>
              <a:avLst/>
              <a:gdLst>
                <a:gd name="T0" fmla="*/ 631 w 631"/>
                <a:gd name="T1" fmla="*/ 313 h 545"/>
                <a:gd name="T2" fmla="*/ 0 w 631"/>
                <a:gd name="T3" fmla="*/ 0 h 545"/>
                <a:gd name="T4" fmla="*/ 111 w 631"/>
                <a:gd name="T5" fmla="*/ 545 h 545"/>
                <a:gd name="T6" fmla="*/ 631 w 631"/>
                <a:gd name="T7" fmla="*/ 545 h 545"/>
                <a:gd name="T8" fmla="*/ 631 w 631"/>
                <a:gd name="T9" fmla="*/ 31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545">
                  <a:moveTo>
                    <a:pt x="631" y="313"/>
                  </a:moveTo>
                  <a:lnTo>
                    <a:pt x="0" y="0"/>
                  </a:lnTo>
                  <a:lnTo>
                    <a:pt x="111" y="545"/>
                  </a:lnTo>
                  <a:lnTo>
                    <a:pt x="631" y="545"/>
                  </a:lnTo>
                  <a:lnTo>
                    <a:pt x="631" y="313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7854951" y="4064000"/>
              <a:ext cx="1001713" cy="1627188"/>
            </a:xfrm>
            <a:custGeom>
              <a:avLst/>
              <a:gdLst>
                <a:gd name="T0" fmla="*/ 631 w 631"/>
                <a:gd name="T1" fmla="*/ 0 h 1025"/>
                <a:gd name="T2" fmla="*/ 0 w 631"/>
                <a:gd name="T3" fmla="*/ 1025 h 1025"/>
                <a:gd name="T4" fmla="*/ 631 w 631"/>
                <a:gd name="T5" fmla="*/ 910 h 1025"/>
                <a:gd name="T6" fmla="*/ 631 w 631"/>
                <a:gd name="T7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025">
                  <a:moveTo>
                    <a:pt x="631" y="0"/>
                  </a:moveTo>
                  <a:lnTo>
                    <a:pt x="0" y="1025"/>
                  </a:lnTo>
                  <a:lnTo>
                    <a:pt x="631" y="91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24"/>
            <p:cNvSpPr>
              <a:spLocks/>
            </p:cNvSpPr>
            <p:nvPr userDrawn="1"/>
          </p:nvSpPr>
          <p:spPr bwMode="auto">
            <a:xfrm>
              <a:off x="7854951" y="5508625"/>
              <a:ext cx="1001713" cy="682625"/>
            </a:xfrm>
            <a:custGeom>
              <a:avLst/>
              <a:gdLst>
                <a:gd name="T0" fmla="*/ 631 w 631"/>
                <a:gd name="T1" fmla="*/ 0 h 430"/>
                <a:gd name="T2" fmla="*/ 0 w 631"/>
                <a:gd name="T3" fmla="*/ 115 h 430"/>
                <a:gd name="T4" fmla="*/ 631 w 631"/>
                <a:gd name="T5" fmla="*/ 430 h 430"/>
                <a:gd name="T6" fmla="*/ 631 w 631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430">
                  <a:moveTo>
                    <a:pt x="631" y="0"/>
                  </a:moveTo>
                  <a:lnTo>
                    <a:pt x="0" y="115"/>
                  </a:lnTo>
                  <a:lnTo>
                    <a:pt x="631" y="43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25"/>
            <p:cNvSpPr>
              <a:spLocks/>
            </p:cNvSpPr>
            <p:nvPr userDrawn="1"/>
          </p:nvSpPr>
          <p:spPr bwMode="auto">
            <a:xfrm>
              <a:off x="1503363" y="5327650"/>
              <a:ext cx="1219200" cy="1228725"/>
            </a:xfrm>
            <a:custGeom>
              <a:avLst/>
              <a:gdLst>
                <a:gd name="T0" fmla="*/ 357 w 768"/>
                <a:gd name="T1" fmla="*/ 0 h 774"/>
                <a:gd name="T2" fmla="*/ 0 w 768"/>
                <a:gd name="T3" fmla="*/ 774 h 774"/>
                <a:gd name="T4" fmla="*/ 768 w 768"/>
                <a:gd name="T5" fmla="*/ 774 h 774"/>
                <a:gd name="T6" fmla="*/ 357 w 768"/>
                <a:gd name="T7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74">
                  <a:moveTo>
                    <a:pt x="357" y="0"/>
                  </a:moveTo>
                  <a:lnTo>
                    <a:pt x="0" y="774"/>
                  </a:lnTo>
                  <a:lnTo>
                    <a:pt x="768" y="774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26"/>
            <p:cNvSpPr>
              <a:spLocks/>
            </p:cNvSpPr>
            <p:nvPr userDrawn="1"/>
          </p:nvSpPr>
          <p:spPr bwMode="auto">
            <a:xfrm>
              <a:off x="290513" y="5327650"/>
              <a:ext cx="1779588" cy="1228725"/>
            </a:xfrm>
            <a:custGeom>
              <a:avLst/>
              <a:gdLst>
                <a:gd name="T0" fmla="*/ 0 w 1121"/>
                <a:gd name="T1" fmla="*/ 774 h 774"/>
                <a:gd name="T2" fmla="*/ 768 w 1121"/>
                <a:gd name="T3" fmla="*/ 774 h 774"/>
                <a:gd name="T4" fmla="*/ 1121 w 1121"/>
                <a:gd name="T5" fmla="*/ 0 h 774"/>
                <a:gd name="T6" fmla="*/ 0 w 1121"/>
                <a:gd name="T7" fmla="*/ 548 h 774"/>
                <a:gd name="T8" fmla="*/ 0 w 1121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774">
                  <a:moveTo>
                    <a:pt x="0" y="774"/>
                  </a:moveTo>
                  <a:lnTo>
                    <a:pt x="768" y="774"/>
                  </a:lnTo>
                  <a:lnTo>
                    <a:pt x="1121" y="0"/>
                  </a:lnTo>
                  <a:lnTo>
                    <a:pt x="0" y="548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2070101" y="5327650"/>
              <a:ext cx="2740025" cy="1228725"/>
            </a:xfrm>
            <a:custGeom>
              <a:avLst/>
              <a:gdLst>
                <a:gd name="T0" fmla="*/ 409 w 1726"/>
                <a:gd name="T1" fmla="*/ 774 h 774"/>
                <a:gd name="T2" fmla="*/ 1628 w 1726"/>
                <a:gd name="T3" fmla="*/ 774 h 774"/>
                <a:gd name="T4" fmla="*/ 1726 w 1726"/>
                <a:gd name="T5" fmla="*/ 719 h 774"/>
                <a:gd name="T6" fmla="*/ 0 w 1726"/>
                <a:gd name="T7" fmla="*/ 0 h 774"/>
                <a:gd name="T8" fmla="*/ 409 w 1726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774">
                  <a:moveTo>
                    <a:pt x="409" y="774"/>
                  </a:moveTo>
                  <a:lnTo>
                    <a:pt x="1628" y="774"/>
                  </a:lnTo>
                  <a:lnTo>
                    <a:pt x="1726" y="719"/>
                  </a:lnTo>
                  <a:lnTo>
                    <a:pt x="0" y="0"/>
                  </a:lnTo>
                  <a:lnTo>
                    <a:pt x="409" y="774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>
              <a:off x="4654551" y="6469063"/>
              <a:ext cx="365125" cy="87313"/>
            </a:xfrm>
            <a:custGeom>
              <a:avLst/>
              <a:gdLst>
                <a:gd name="T0" fmla="*/ 98 w 230"/>
                <a:gd name="T1" fmla="*/ 0 h 55"/>
                <a:gd name="T2" fmla="*/ 0 w 230"/>
                <a:gd name="T3" fmla="*/ 55 h 55"/>
                <a:gd name="T4" fmla="*/ 230 w 230"/>
                <a:gd name="T5" fmla="*/ 55 h 55"/>
                <a:gd name="T6" fmla="*/ 98 w 2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55">
                  <a:moveTo>
                    <a:pt x="98" y="0"/>
                  </a:moveTo>
                  <a:lnTo>
                    <a:pt x="0" y="55"/>
                  </a:lnTo>
                  <a:lnTo>
                    <a:pt x="230" y="5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9"/>
            <p:cNvSpPr>
              <a:spLocks/>
            </p:cNvSpPr>
            <p:nvPr userDrawn="1"/>
          </p:nvSpPr>
          <p:spPr bwMode="auto">
            <a:xfrm>
              <a:off x="6321426" y="5691188"/>
              <a:ext cx="1533525" cy="865188"/>
            </a:xfrm>
            <a:custGeom>
              <a:avLst/>
              <a:gdLst>
                <a:gd name="T0" fmla="*/ 119 w 966"/>
                <a:gd name="T1" fmla="*/ 545 h 545"/>
                <a:gd name="T2" fmla="*/ 624 w 966"/>
                <a:gd name="T3" fmla="*/ 545 h 545"/>
                <a:gd name="T4" fmla="*/ 966 w 966"/>
                <a:gd name="T5" fmla="*/ 0 h 545"/>
                <a:gd name="T6" fmla="*/ 0 w 966"/>
                <a:gd name="T7" fmla="*/ 255 h 545"/>
                <a:gd name="T8" fmla="*/ 119 w 96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545">
                  <a:moveTo>
                    <a:pt x="119" y="545"/>
                  </a:moveTo>
                  <a:lnTo>
                    <a:pt x="624" y="545"/>
                  </a:lnTo>
                  <a:lnTo>
                    <a:pt x="966" y="0"/>
                  </a:lnTo>
                  <a:lnTo>
                    <a:pt x="0" y="255"/>
                  </a:lnTo>
                  <a:lnTo>
                    <a:pt x="119" y="54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07142" y="3140969"/>
            <a:ext cx="7337265" cy="7920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894227" y="2348880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dirty="0">
                <a:solidFill>
                  <a:schemeClr val="tx2"/>
                </a:solidFill>
              </a:rPr>
              <a:t>Kiitos!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4221163"/>
            <a:ext cx="6696075" cy="936625"/>
          </a:xfrm>
          <a:noFill/>
          <a:ln w="34925">
            <a:noFill/>
            <a:prstDash val="sysDash"/>
          </a:ln>
        </p:spPr>
        <p:txBody>
          <a:bodyPr anchor="ctr" anchorCtr="0"/>
          <a:lstStyle>
            <a:lvl1pPr marL="0" indent="0" algn="ctr">
              <a:buNone/>
              <a:defRPr lang="fi-FI" sz="1800" b="0" i="0" u="none" strike="noStrike" baseline="0" smtClean="0"/>
            </a:lvl1pPr>
          </a:lstStyle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+mn-lt"/>
              </a:rPr>
              <a:t>Tälle alueelle sijoitetaan kaikki mahdollisten toimijoiden logot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697565"/>
            <a:ext cx="6838950" cy="104245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5" y="1748367"/>
            <a:ext cx="3494631" cy="47413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748367"/>
            <a:ext cx="3206878" cy="47413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11679659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10" y="2327151"/>
            <a:ext cx="7223682" cy="1641909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760"/>
            <a:ext cx="2219605" cy="297752"/>
          </a:xfrm>
          <a:prstGeom prst="rect">
            <a:avLst/>
          </a:prstGeom>
        </p:spPr>
      </p:pic>
      <p:grpSp>
        <p:nvGrpSpPr>
          <p:cNvPr id="39" name="Ryhmä 38"/>
          <p:cNvGrpSpPr/>
          <p:nvPr userDrawn="1"/>
        </p:nvGrpSpPr>
        <p:grpSpPr bwMode="ltGray">
          <a:xfrm>
            <a:off x="288000" y="288000"/>
            <a:ext cx="3738563" cy="1381125"/>
            <a:chOff x="2787650" y="1428750"/>
            <a:chExt cx="3738563" cy="13811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4579938" y="1990725"/>
              <a:ext cx="1392238" cy="447675"/>
            </a:xfrm>
            <a:custGeom>
              <a:avLst/>
              <a:gdLst>
                <a:gd name="T0" fmla="*/ 339 w 877"/>
                <a:gd name="T1" fmla="*/ 282 h 282"/>
                <a:gd name="T2" fmla="*/ 877 w 877"/>
                <a:gd name="T3" fmla="*/ 56 h 282"/>
                <a:gd name="T4" fmla="*/ 0 w 877"/>
                <a:gd name="T5" fmla="*/ 0 h 282"/>
                <a:gd name="T6" fmla="*/ 339 w 87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282">
                  <a:moveTo>
                    <a:pt x="339" y="282"/>
                  </a:moveTo>
                  <a:lnTo>
                    <a:pt x="877" y="56"/>
                  </a:lnTo>
                  <a:lnTo>
                    <a:pt x="0" y="0"/>
                  </a:lnTo>
                  <a:lnTo>
                    <a:pt x="339" y="282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4579938" y="1428750"/>
              <a:ext cx="1392238" cy="650875"/>
            </a:xfrm>
            <a:custGeom>
              <a:avLst/>
              <a:gdLst>
                <a:gd name="T0" fmla="*/ 207 w 877"/>
                <a:gd name="T1" fmla="*/ 0 h 410"/>
                <a:gd name="T2" fmla="*/ 0 w 877"/>
                <a:gd name="T3" fmla="*/ 354 h 410"/>
                <a:gd name="T4" fmla="*/ 877 w 877"/>
                <a:gd name="T5" fmla="*/ 410 h 410"/>
                <a:gd name="T6" fmla="*/ 535 w 877"/>
                <a:gd name="T7" fmla="*/ 0 h 410"/>
                <a:gd name="T8" fmla="*/ 207 w 87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410">
                  <a:moveTo>
                    <a:pt x="207" y="0"/>
                  </a:moveTo>
                  <a:lnTo>
                    <a:pt x="0" y="354"/>
                  </a:lnTo>
                  <a:lnTo>
                    <a:pt x="877" y="410"/>
                  </a:lnTo>
                  <a:lnTo>
                    <a:pt x="535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4203700" y="1428750"/>
              <a:ext cx="704850" cy="561975"/>
            </a:xfrm>
            <a:custGeom>
              <a:avLst/>
              <a:gdLst>
                <a:gd name="T0" fmla="*/ 190 w 444"/>
                <a:gd name="T1" fmla="*/ 0 h 354"/>
                <a:gd name="T2" fmla="*/ 0 w 444"/>
                <a:gd name="T3" fmla="*/ 113 h 354"/>
                <a:gd name="T4" fmla="*/ 237 w 444"/>
                <a:gd name="T5" fmla="*/ 354 h 354"/>
                <a:gd name="T6" fmla="*/ 444 w 444"/>
                <a:gd name="T7" fmla="*/ 0 h 354"/>
                <a:gd name="T8" fmla="*/ 190 w 444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54">
                  <a:moveTo>
                    <a:pt x="190" y="0"/>
                  </a:moveTo>
                  <a:lnTo>
                    <a:pt x="0" y="113"/>
                  </a:lnTo>
                  <a:lnTo>
                    <a:pt x="237" y="354"/>
                  </a:lnTo>
                  <a:lnTo>
                    <a:pt x="4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5972175" y="1428750"/>
              <a:ext cx="554038" cy="650875"/>
            </a:xfrm>
            <a:custGeom>
              <a:avLst/>
              <a:gdLst>
                <a:gd name="T0" fmla="*/ 73 w 349"/>
                <a:gd name="T1" fmla="*/ 0 h 410"/>
                <a:gd name="T2" fmla="*/ 0 w 349"/>
                <a:gd name="T3" fmla="*/ 410 h 410"/>
                <a:gd name="T4" fmla="*/ 349 w 349"/>
                <a:gd name="T5" fmla="*/ 0 h 410"/>
                <a:gd name="T6" fmla="*/ 73 w 349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410">
                  <a:moveTo>
                    <a:pt x="73" y="0"/>
                  </a:moveTo>
                  <a:lnTo>
                    <a:pt x="0" y="410"/>
                  </a:lnTo>
                  <a:lnTo>
                    <a:pt x="349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FC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5429250" y="1428750"/>
              <a:ext cx="658813" cy="650875"/>
            </a:xfrm>
            <a:custGeom>
              <a:avLst/>
              <a:gdLst>
                <a:gd name="T0" fmla="*/ 0 w 415"/>
                <a:gd name="T1" fmla="*/ 0 h 410"/>
                <a:gd name="T2" fmla="*/ 342 w 415"/>
                <a:gd name="T3" fmla="*/ 410 h 410"/>
                <a:gd name="T4" fmla="*/ 415 w 415"/>
                <a:gd name="T5" fmla="*/ 0 h 410"/>
                <a:gd name="T6" fmla="*/ 0 w 415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10">
                  <a:moveTo>
                    <a:pt x="0" y="0"/>
                  </a:moveTo>
                  <a:lnTo>
                    <a:pt x="342" y="410"/>
                  </a:lnTo>
                  <a:lnTo>
                    <a:pt x="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ltGray">
            <a:xfrm>
              <a:off x="3324225" y="1608138"/>
              <a:ext cx="879475" cy="833438"/>
            </a:xfrm>
            <a:custGeom>
              <a:avLst/>
              <a:gdLst>
                <a:gd name="T0" fmla="*/ 341 w 554"/>
                <a:gd name="T1" fmla="*/ 525 h 525"/>
                <a:gd name="T2" fmla="*/ 554 w 554"/>
                <a:gd name="T3" fmla="*/ 0 h 525"/>
                <a:gd name="T4" fmla="*/ 0 w 554"/>
                <a:gd name="T5" fmla="*/ 245 h 525"/>
                <a:gd name="T6" fmla="*/ 341 w 554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4" h="525">
                  <a:moveTo>
                    <a:pt x="341" y="525"/>
                  </a:moveTo>
                  <a:lnTo>
                    <a:pt x="554" y="0"/>
                  </a:lnTo>
                  <a:lnTo>
                    <a:pt x="0" y="245"/>
                  </a:lnTo>
                  <a:lnTo>
                    <a:pt x="341" y="525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ltGray">
            <a:xfrm>
              <a:off x="3324225" y="1428750"/>
              <a:ext cx="879475" cy="568325"/>
            </a:xfrm>
            <a:custGeom>
              <a:avLst/>
              <a:gdLst>
                <a:gd name="T0" fmla="*/ 101 w 554"/>
                <a:gd name="T1" fmla="*/ 0 h 358"/>
                <a:gd name="T2" fmla="*/ 0 w 554"/>
                <a:gd name="T3" fmla="*/ 358 h 358"/>
                <a:gd name="T4" fmla="*/ 554 w 554"/>
                <a:gd name="T5" fmla="*/ 113 h 358"/>
                <a:gd name="T6" fmla="*/ 253 w 554"/>
                <a:gd name="T7" fmla="*/ 0 h 358"/>
                <a:gd name="T8" fmla="*/ 101 w 55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58">
                  <a:moveTo>
                    <a:pt x="101" y="0"/>
                  </a:moveTo>
                  <a:lnTo>
                    <a:pt x="0" y="358"/>
                  </a:lnTo>
                  <a:lnTo>
                    <a:pt x="554" y="113"/>
                  </a:lnTo>
                  <a:lnTo>
                    <a:pt x="25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ltGray">
            <a:xfrm>
              <a:off x="2790825" y="1428750"/>
              <a:ext cx="693738" cy="568325"/>
            </a:xfrm>
            <a:custGeom>
              <a:avLst/>
              <a:gdLst>
                <a:gd name="T0" fmla="*/ 0 w 437"/>
                <a:gd name="T1" fmla="*/ 0 h 358"/>
                <a:gd name="T2" fmla="*/ 336 w 437"/>
                <a:gd name="T3" fmla="*/ 358 h 358"/>
                <a:gd name="T4" fmla="*/ 437 w 437"/>
                <a:gd name="T5" fmla="*/ 0 h 358"/>
                <a:gd name="T6" fmla="*/ 0 w 437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358">
                  <a:moveTo>
                    <a:pt x="0" y="0"/>
                  </a:moveTo>
                  <a:lnTo>
                    <a:pt x="336" y="358"/>
                  </a:lnTo>
                  <a:lnTo>
                    <a:pt x="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ltGray">
            <a:xfrm>
              <a:off x="2787650" y="1997075"/>
              <a:ext cx="566738" cy="812800"/>
            </a:xfrm>
            <a:custGeom>
              <a:avLst/>
              <a:gdLst>
                <a:gd name="T0" fmla="*/ 0 w 357"/>
                <a:gd name="T1" fmla="*/ 512 h 512"/>
                <a:gd name="T2" fmla="*/ 338 w 357"/>
                <a:gd name="T3" fmla="*/ 0 h 512"/>
                <a:gd name="T4" fmla="*/ 357 w 357"/>
                <a:gd name="T5" fmla="*/ 355 h 512"/>
                <a:gd name="T6" fmla="*/ 0 w 357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512">
                  <a:moveTo>
                    <a:pt x="0" y="512"/>
                  </a:moveTo>
                  <a:lnTo>
                    <a:pt x="338" y="0"/>
                  </a:lnTo>
                  <a:lnTo>
                    <a:pt x="357" y="35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ltGray">
            <a:xfrm>
              <a:off x="3324225" y="1997075"/>
              <a:ext cx="541338" cy="563563"/>
            </a:xfrm>
            <a:custGeom>
              <a:avLst/>
              <a:gdLst>
                <a:gd name="T0" fmla="*/ 341 w 341"/>
                <a:gd name="T1" fmla="*/ 280 h 355"/>
                <a:gd name="T2" fmla="*/ 0 w 341"/>
                <a:gd name="T3" fmla="*/ 0 h 355"/>
                <a:gd name="T4" fmla="*/ 19 w 341"/>
                <a:gd name="T5" fmla="*/ 355 h 355"/>
                <a:gd name="T6" fmla="*/ 341 w 341"/>
                <a:gd name="T7" fmla="*/ 28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55">
                  <a:moveTo>
                    <a:pt x="341" y="280"/>
                  </a:moveTo>
                  <a:lnTo>
                    <a:pt x="0" y="0"/>
                  </a:lnTo>
                  <a:lnTo>
                    <a:pt x="19" y="355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ltGray">
            <a:xfrm>
              <a:off x="4579938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1 w 3"/>
                <a:gd name="T13" fmla="*/ 1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ltGray">
            <a:xfrm>
              <a:off x="4576763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ltGray">
            <a:xfrm>
              <a:off x="3865563" y="1990725"/>
              <a:ext cx="1252538" cy="450850"/>
            </a:xfrm>
            <a:custGeom>
              <a:avLst/>
              <a:gdLst>
                <a:gd name="T0" fmla="*/ 789 w 789"/>
                <a:gd name="T1" fmla="*/ 282 h 284"/>
                <a:gd name="T2" fmla="*/ 0 w 789"/>
                <a:gd name="T3" fmla="*/ 284 h 284"/>
                <a:gd name="T4" fmla="*/ 450 w 789"/>
                <a:gd name="T5" fmla="*/ 0 h 284"/>
                <a:gd name="T6" fmla="*/ 789 w 789"/>
                <a:gd name="T7" fmla="*/ 28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284">
                  <a:moveTo>
                    <a:pt x="789" y="28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789" y="282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ltGray">
            <a:xfrm>
              <a:off x="3865563" y="1608138"/>
              <a:ext cx="714375" cy="833438"/>
            </a:xfrm>
            <a:custGeom>
              <a:avLst/>
              <a:gdLst>
                <a:gd name="T0" fmla="*/ 0 w 450"/>
                <a:gd name="T1" fmla="*/ 525 h 525"/>
                <a:gd name="T2" fmla="*/ 213 w 450"/>
                <a:gd name="T3" fmla="*/ 0 h 525"/>
                <a:gd name="T4" fmla="*/ 450 w 450"/>
                <a:gd name="T5" fmla="*/ 241 h 525"/>
                <a:gd name="T6" fmla="*/ 0 w 450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5">
                  <a:moveTo>
                    <a:pt x="0" y="525"/>
                  </a:moveTo>
                  <a:lnTo>
                    <a:pt x="213" y="0"/>
                  </a:lnTo>
                  <a:lnTo>
                    <a:pt x="450" y="241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ltGray">
            <a:xfrm>
              <a:off x="3725863" y="1428750"/>
              <a:ext cx="779463" cy="179388"/>
            </a:xfrm>
            <a:custGeom>
              <a:avLst/>
              <a:gdLst>
                <a:gd name="T0" fmla="*/ 0 w 491"/>
                <a:gd name="T1" fmla="*/ 0 h 113"/>
                <a:gd name="T2" fmla="*/ 301 w 491"/>
                <a:gd name="T3" fmla="*/ 113 h 113"/>
                <a:gd name="T4" fmla="*/ 491 w 491"/>
                <a:gd name="T5" fmla="*/ 0 h 113"/>
                <a:gd name="T6" fmla="*/ 0 w 49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113">
                  <a:moveTo>
                    <a:pt x="0" y="0"/>
                  </a:moveTo>
                  <a:lnTo>
                    <a:pt x="301" y="113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ltGray">
            <a:xfrm>
              <a:off x="2787650" y="1428750"/>
              <a:ext cx="536575" cy="1381125"/>
            </a:xfrm>
            <a:custGeom>
              <a:avLst/>
              <a:gdLst>
                <a:gd name="T0" fmla="*/ 0 w 338"/>
                <a:gd name="T1" fmla="*/ 870 h 870"/>
                <a:gd name="T2" fmla="*/ 338 w 338"/>
                <a:gd name="T3" fmla="*/ 358 h 870"/>
                <a:gd name="T4" fmla="*/ 2 w 338"/>
                <a:gd name="T5" fmla="*/ 0 h 870"/>
                <a:gd name="T6" fmla="*/ 0 w 338"/>
                <a:gd name="T7" fmla="*/ 0 h 870"/>
                <a:gd name="T8" fmla="*/ 0 w 338"/>
                <a:gd name="T9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870">
                  <a:moveTo>
                    <a:pt x="0" y="870"/>
                  </a:moveTo>
                  <a:lnTo>
                    <a:pt x="338" y="35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 bwMode="hidden">
          <a:xfrm>
            <a:off x="287999" y="288000"/>
            <a:ext cx="8568000" cy="629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4" name="Ryhmä 23"/>
          <p:cNvGrpSpPr/>
          <p:nvPr userDrawn="1"/>
        </p:nvGrpSpPr>
        <p:grpSpPr bwMode="ltGray">
          <a:xfrm>
            <a:off x="5078413" y="4583113"/>
            <a:ext cx="3778250" cy="2003426"/>
            <a:chOff x="5092700" y="4597400"/>
            <a:chExt cx="3778250" cy="2003426"/>
          </a:xfrm>
        </p:grpSpPr>
        <p:sp>
          <p:nvSpPr>
            <p:cNvPr id="25" name="Freeform 6"/>
            <p:cNvSpPr>
              <a:spLocks/>
            </p:cNvSpPr>
            <p:nvPr userDrawn="1"/>
          </p:nvSpPr>
          <p:spPr bwMode="ltGray">
            <a:xfrm>
              <a:off x="5092700" y="6235700"/>
              <a:ext cx="1641475" cy="365125"/>
            </a:xfrm>
            <a:custGeom>
              <a:avLst/>
              <a:gdLst>
                <a:gd name="T0" fmla="*/ 937 w 1034"/>
                <a:gd name="T1" fmla="*/ 0 h 230"/>
                <a:gd name="T2" fmla="*/ 0 w 1034"/>
                <a:gd name="T3" fmla="*/ 230 h 230"/>
                <a:gd name="T4" fmla="*/ 1034 w 1034"/>
                <a:gd name="T5" fmla="*/ 230 h 230"/>
                <a:gd name="T6" fmla="*/ 937 w 103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230">
                  <a:moveTo>
                    <a:pt x="937" y="0"/>
                  </a:moveTo>
                  <a:lnTo>
                    <a:pt x="0" y="230"/>
                  </a:lnTo>
                  <a:lnTo>
                    <a:pt x="1034" y="23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ltGray">
            <a:xfrm>
              <a:off x="6580188" y="5830888"/>
              <a:ext cx="1535113" cy="769938"/>
            </a:xfrm>
            <a:custGeom>
              <a:avLst/>
              <a:gdLst>
                <a:gd name="T0" fmla="*/ 97 w 967"/>
                <a:gd name="T1" fmla="*/ 485 h 485"/>
                <a:gd name="T2" fmla="*/ 658 w 967"/>
                <a:gd name="T3" fmla="*/ 485 h 485"/>
                <a:gd name="T4" fmla="*/ 967 w 967"/>
                <a:gd name="T5" fmla="*/ 0 h 485"/>
                <a:gd name="T6" fmla="*/ 0 w 967"/>
                <a:gd name="T7" fmla="*/ 255 h 485"/>
                <a:gd name="T8" fmla="*/ 97 w 967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85">
                  <a:moveTo>
                    <a:pt x="97" y="485"/>
                  </a:moveTo>
                  <a:lnTo>
                    <a:pt x="658" y="485"/>
                  </a:lnTo>
                  <a:lnTo>
                    <a:pt x="967" y="0"/>
                  </a:lnTo>
                  <a:lnTo>
                    <a:pt x="0" y="255"/>
                  </a:lnTo>
                  <a:lnTo>
                    <a:pt x="97" y="48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ltGray">
            <a:xfrm>
              <a:off x="7624763" y="5830888"/>
              <a:ext cx="649288" cy="769938"/>
            </a:xfrm>
            <a:custGeom>
              <a:avLst/>
              <a:gdLst>
                <a:gd name="T0" fmla="*/ 309 w 409"/>
                <a:gd name="T1" fmla="*/ 0 h 485"/>
                <a:gd name="T2" fmla="*/ 0 w 409"/>
                <a:gd name="T3" fmla="*/ 485 h 485"/>
                <a:gd name="T4" fmla="*/ 409 w 409"/>
                <a:gd name="T5" fmla="*/ 485 h 485"/>
                <a:gd name="T6" fmla="*/ 309 w 409"/>
                <a:gd name="T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485">
                  <a:moveTo>
                    <a:pt x="309" y="0"/>
                  </a:moveTo>
                  <a:lnTo>
                    <a:pt x="0" y="485"/>
                  </a:lnTo>
                  <a:lnTo>
                    <a:pt x="409" y="48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ltGray">
            <a:xfrm>
              <a:off x="8115300" y="5830888"/>
              <a:ext cx="755650" cy="769938"/>
            </a:xfrm>
            <a:custGeom>
              <a:avLst/>
              <a:gdLst>
                <a:gd name="T0" fmla="*/ 476 w 476"/>
                <a:gd name="T1" fmla="*/ 238 h 485"/>
                <a:gd name="T2" fmla="*/ 0 w 476"/>
                <a:gd name="T3" fmla="*/ 0 h 485"/>
                <a:gd name="T4" fmla="*/ 100 w 476"/>
                <a:gd name="T5" fmla="*/ 485 h 485"/>
                <a:gd name="T6" fmla="*/ 476 w 476"/>
                <a:gd name="T7" fmla="*/ 485 h 485"/>
                <a:gd name="T8" fmla="*/ 476 w 476"/>
                <a:gd name="T9" fmla="*/ 23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85">
                  <a:moveTo>
                    <a:pt x="476" y="238"/>
                  </a:moveTo>
                  <a:lnTo>
                    <a:pt x="0" y="0"/>
                  </a:lnTo>
                  <a:lnTo>
                    <a:pt x="100" y="485"/>
                  </a:lnTo>
                  <a:lnTo>
                    <a:pt x="476" y="485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ltGray">
            <a:xfrm>
              <a:off x="8115300" y="5691188"/>
              <a:ext cx="755650" cy="517525"/>
            </a:xfrm>
            <a:custGeom>
              <a:avLst/>
              <a:gdLst>
                <a:gd name="T0" fmla="*/ 476 w 476"/>
                <a:gd name="T1" fmla="*/ 0 h 326"/>
                <a:gd name="T2" fmla="*/ 0 w 476"/>
                <a:gd name="T3" fmla="*/ 88 h 326"/>
                <a:gd name="T4" fmla="*/ 476 w 476"/>
                <a:gd name="T5" fmla="*/ 326 h 326"/>
                <a:gd name="T6" fmla="*/ 476 w 476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326">
                  <a:moveTo>
                    <a:pt x="476" y="0"/>
                  </a:moveTo>
                  <a:lnTo>
                    <a:pt x="0" y="88"/>
                  </a:lnTo>
                  <a:lnTo>
                    <a:pt x="476" y="3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ltGray">
            <a:xfrm>
              <a:off x="8115300" y="4597400"/>
              <a:ext cx="755650" cy="1233488"/>
            </a:xfrm>
            <a:custGeom>
              <a:avLst/>
              <a:gdLst>
                <a:gd name="T0" fmla="*/ 476 w 476"/>
                <a:gd name="T1" fmla="*/ 0 h 777"/>
                <a:gd name="T2" fmla="*/ 0 w 476"/>
                <a:gd name="T3" fmla="*/ 777 h 777"/>
                <a:gd name="T4" fmla="*/ 476 w 476"/>
                <a:gd name="T5" fmla="*/ 689 h 777"/>
                <a:gd name="T6" fmla="*/ 476 w 476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777">
                  <a:moveTo>
                    <a:pt x="476" y="0"/>
                  </a:moveTo>
                  <a:lnTo>
                    <a:pt x="0" y="777"/>
                  </a:lnTo>
                  <a:lnTo>
                    <a:pt x="476" y="68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09" y="2852936"/>
            <a:ext cx="7238591" cy="1116124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/>
          <p:cNvGrpSpPr/>
          <p:nvPr userDrawn="1"/>
        </p:nvGrpSpPr>
        <p:grpSpPr bwMode="gray">
          <a:xfrm>
            <a:off x="5092700" y="4597400"/>
            <a:ext cx="3778250" cy="2003426"/>
            <a:chOff x="5092700" y="4597400"/>
            <a:chExt cx="3778250" cy="2003426"/>
          </a:xfrm>
        </p:grpSpPr>
        <p:sp>
          <p:nvSpPr>
            <p:cNvPr id="25" name="Freeform 6"/>
            <p:cNvSpPr>
              <a:spLocks/>
            </p:cNvSpPr>
            <p:nvPr userDrawn="1"/>
          </p:nvSpPr>
          <p:spPr bwMode="gray">
            <a:xfrm>
              <a:off x="5092700" y="6235700"/>
              <a:ext cx="1641475" cy="365125"/>
            </a:xfrm>
            <a:custGeom>
              <a:avLst/>
              <a:gdLst>
                <a:gd name="T0" fmla="*/ 937 w 1034"/>
                <a:gd name="T1" fmla="*/ 0 h 230"/>
                <a:gd name="T2" fmla="*/ 0 w 1034"/>
                <a:gd name="T3" fmla="*/ 230 h 230"/>
                <a:gd name="T4" fmla="*/ 1034 w 1034"/>
                <a:gd name="T5" fmla="*/ 230 h 230"/>
                <a:gd name="T6" fmla="*/ 937 w 103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230">
                  <a:moveTo>
                    <a:pt x="937" y="0"/>
                  </a:moveTo>
                  <a:lnTo>
                    <a:pt x="0" y="230"/>
                  </a:lnTo>
                  <a:lnTo>
                    <a:pt x="1034" y="23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gray">
            <a:xfrm>
              <a:off x="6580188" y="5830888"/>
              <a:ext cx="1535113" cy="769938"/>
            </a:xfrm>
            <a:custGeom>
              <a:avLst/>
              <a:gdLst>
                <a:gd name="T0" fmla="*/ 97 w 967"/>
                <a:gd name="T1" fmla="*/ 485 h 485"/>
                <a:gd name="T2" fmla="*/ 658 w 967"/>
                <a:gd name="T3" fmla="*/ 485 h 485"/>
                <a:gd name="T4" fmla="*/ 967 w 967"/>
                <a:gd name="T5" fmla="*/ 0 h 485"/>
                <a:gd name="T6" fmla="*/ 0 w 967"/>
                <a:gd name="T7" fmla="*/ 255 h 485"/>
                <a:gd name="T8" fmla="*/ 97 w 967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85">
                  <a:moveTo>
                    <a:pt x="97" y="485"/>
                  </a:moveTo>
                  <a:lnTo>
                    <a:pt x="658" y="485"/>
                  </a:lnTo>
                  <a:lnTo>
                    <a:pt x="967" y="0"/>
                  </a:lnTo>
                  <a:lnTo>
                    <a:pt x="0" y="255"/>
                  </a:lnTo>
                  <a:lnTo>
                    <a:pt x="97" y="48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gray">
            <a:xfrm>
              <a:off x="7624763" y="5830888"/>
              <a:ext cx="649288" cy="769938"/>
            </a:xfrm>
            <a:custGeom>
              <a:avLst/>
              <a:gdLst>
                <a:gd name="T0" fmla="*/ 309 w 409"/>
                <a:gd name="T1" fmla="*/ 0 h 485"/>
                <a:gd name="T2" fmla="*/ 0 w 409"/>
                <a:gd name="T3" fmla="*/ 485 h 485"/>
                <a:gd name="T4" fmla="*/ 409 w 409"/>
                <a:gd name="T5" fmla="*/ 485 h 485"/>
                <a:gd name="T6" fmla="*/ 309 w 409"/>
                <a:gd name="T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485">
                  <a:moveTo>
                    <a:pt x="309" y="0"/>
                  </a:moveTo>
                  <a:lnTo>
                    <a:pt x="0" y="485"/>
                  </a:lnTo>
                  <a:lnTo>
                    <a:pt x="409" y="48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gray">
            <a:xfrm>
              <a:off x="8115300" y="5830888"/>
              <a:ext cx="755650" cy="769938"/>
            </a:xfrm>
            <a:custGeom>
              <a:avLst/>
              <a:gdLst>
                <a:gd name="T0" fmla="*/ 476 w 476"/>
                <a:gd name="T1" fmla="*/ 238 h 485"/>
                <a:gd name="T2" fmla="*/ 0 w 476"/>
                <a:gd name="T3" fmla="*/ 0 h 485"/>
                <a:gd name="T4" fmla="*/ 100 w 476"/>
                <a:gd name="T5" fmla="*/ 485 h 485"/>
                <a:gd name="T6" fmla="*/ 476 w 476"/>
                <a:gd name="T7" fmla="*/ 485 h 485"/>
                <a:gd name="T8" fmla="*/ 476 w 476"/>
                <a:gd name="T9" fmla="*/ 23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85">
                  <a:moveTo>
                    <a:pt x="476" y="238"/>
                  </a:moveTo>
                  <a:lnTo>
                    <a:pt x="0" y="0"/>
                  </a:lnTo>
                  <a:lnTo>
                    <a:pt x="100" y="485"/>
                  </a:lnTo>
                  <a:lnTo>
                    <a:pt x="476" y="485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gray">
            <a:xfrm>
              <a:off x="8115300" y="5691188"/>
              <a:ext cx="755650" cy="517525"/>
            </a:xfrm>
            <a:custGeom>
              <a:avLst/>
              <a:gdLst>
                <a:gd name="T0" fmla="*/ 476 w 476"/>
                <a:gd name="T1" fmla="*/ 0 h 326"/>
                <a:gd name="T2" fmla="*/ 0 w 476"/>
                <a:gd name="T3" fmla="*/ 88 h 326"/>
                <a:gd name="T4" fmla="*/ 476 w 476"/>
                <a:gd name="T5" fmla="*/ 326 h 326"/>
                <a:gd name="T6" fmla="*/ 476 w 476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326">
                  <a:moveTo>
                    <a:pt x="476" y="0"/>
                  </a:moveTo>
                  <a:lnTo>
                    <a:pt x="0" y="88"/>
                  </a:lnTo>
                  <a:lnTo>
                    <a:pt x="476" y="3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gray">
            <a:xfrm>
              <a:off x="8115300" y="4597400"/>
              <a:ext cx="755650" cy="1233488"/>
            </a:xfrm>
            <a:custGeom>
              <a:avLst/>
              <a:gdLst>
                <a:gd name="T0" fmla="*/ 476 w 476"/>
                <a:gd name="T1" fmla="*/ 0 h 777"/>
                <a:gd name="T2" fmla="*/ 0 w 476"/>
                <a:gd name="T3" fmla="*/ 777 h 777"/>
                <a:gd name="T4" fmla="*/ 476 w 476"/>
                <a:gd name="T5" fmla="*/ 689 h 777"/>
                <a:gd name="T6" fmla="*/ 476 w 476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777">
                  <a:moveTo>
                    <a:pt x="476" y="0"/>
                  </a:moveTo>
                  <a:lnTo>
                    <a:pt x="0" y="777"/>
                  </a:lnTo>
                  <a:lnTo>
                    <a:pt x="476" y="68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09" y="2852936"/>
            <a:ext cx="7238591" cy="1116124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8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699201"/>
            <a:ext cx="3891592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99201"/>
            <a:ext cx="4038600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5E3F-E881-4FEB-93B5-FB25D930D01D}" type="datetime1">
              <a:rPr lang="fi-FI" smtClean="0"/>
              <a:t>12.12.2018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83F-25D0-450D-AB4C-8EDCEB7F6FF3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2347272"/>
            <a:ext cx="7995600" cy="29539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35429" y="5419402"/>
            <a:ext cx="8169019" cy="6018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5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898E-736D-4598-814B-B7BF289912D4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35429" y="5419402"/>
            <a:ext cx="8169019" cy="60188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lipArt-paikkamerkki 8"/>
          <p:cNvSpPr>
            <a:spLocks noGrp="1"/>
          </p:cNvSpPr>
          <p:nvPr>
            <p:ph type="clipArt" sz="quarter" idx="15"/>
          </p:nvPr>
        </p:nvSpPr>
        <p:spPr>
          <a:xfrm>
            <a:off x="611188" y="2348881"/>
            <a:ext cx="8064500" cy="29523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/>
              <a:t>Lisää ClipArt-kuva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81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19C9-818D-445F-B749-CB2F4828A97D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6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/>
          <p:nvPr/>
        </p:nvGrpSpPr>
        <p:grpSpPr bwMode="ltGray">
          <a:xfrm>
            <a:off x="288000" y="288000"/>
            <a:ext cx="2551112" cy="738187"/>
            <a:chOff x="3297238" y="3062288"/>
            <a:chExt cx="2551112" cy="738187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ltGray">
            <a:xfrm>
              <a:off x="4857750" y="3062288"/>
              <a:ext cx="990600" cy="738187"/>
            </a:xfrm>
            <a:custGeom>
              <a:avLst/>
              <a:gdLst>
                <a:gd name="T0" fmla="*/ 624 w 624"/>
                <a:gd name="T1" fmla="*/ 0 h 465"/>
                <a:gd name="T2" fmla="*/ 115 w 624"/>
                <a:gd name="T3" fmla="*/ 0 h 465"/>
                <a:gd name="T4" fmla="*/ 0 w 624"/>
                <a:gd name="T5" fmla="*/ 465 h 465"/>
                <a:gd name="T6" fmla="*/ 624 w 624"/>
                <a:gd name="T7" fmla="*/ 0 h 465"/>
                <a:gd name="connsiteX0" fmla="*/ 10000 w 10000"/>
                <a:gd name="connsiteY0" fmla="*/ 0 h 10000"/>
                <a:gd name="connsiteX1" fmla="*/ 1675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675" y="0"/>
                  </a:lnTo>
                  <a:lnTo>
                    <a:pt x="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ltGray">
            <a:xfrm>
              <a:off x="3297238" y="3062288"/>
              <a:ext cx="1560512" cy="738187"/>
            </a:xfrm>
            <a:custGeom>
              <a:avLst/>
              <a:gdLst>
                <a:gd name="T0" fmla="*/ 0 w 983"/>
                <a:gd name="T1" fmla="*/ 257 h 465"/>
                <a:gd name="T2" fmla="*/ 983 w 983"/>
                <a:gd name="T3" fmla="*/ 465 h 465"/>
                <a:gd name="T4" fmla="*/ 612 w 983"/>
                <a:gd name="T5" fmla="*/ 0 h 465"/>
                <a:gd name="T6" fmla="*/ 0 w 983"/>
                <a:gd name="T7" fmla="*/ 0 h 465"/>
                <a:gd name="T8" fmla="*/ 0 w 983"/>
                <a:gd name="T9" fmla="*/ 2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465">
                  <a:moveTo>
                    <a:pt x="0" y="257"/>
                  </a:moveTo>
                  <a:lnTo>
                    <a:pt x="983" y="465"/>
                  </a:lnTo>
                  <a:lnTo>
                    <a:pt x="612" y="0"/>
                  </a:lnTo>
                  <a:lnTo>
                    <a:pt x="0" y="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ltGray">
            <a:xfrm>
              <a:off x="4268788" y="3062288"/>
              <a:ext cx="771525" cy="738187"/>
            </a:xfrm>
            <a:custGeom>
              <a:avLst/>
              <a:gdLst>
                <a:gd name="T0" fmla="*/ 486 w 486"/>
                <a:gd name="T1" fmla="*/ 0 h 465"/>
                <a:gd name="T2" fmla="*/ 0 w 486"/>
                <a:gd name="T3" fmla="*/ 0 h 465"/>
                <a:gd name="T4" fmla="*/ 371 w 486"/>
                <a:gd name="T5" fmla="*/ 465 h 465"/>
                <a:gd name="T6" fmla="*/ 486 w 486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6" h="465">
                  <a:moveTo>
                    <a:pt x="486" y="0"/>
                  </a:moveTo>
                  <a:lnTo>
                    <a:pt x="0" y="0"/>
                  </a:lnTo>
                  <a:lnTo>
                    <a:pt x="371" y="46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3542" y="1268760"/>
            <a:ext cx="8233257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3542" y="2296972"/>
            <a:ext cx="8233257" cy="382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237312"/>
            <a:ext cx="827112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B088EDA-919D-4355-B3A0-77EFF6FB980D}" type="datetime1">
              <a:rPr lang="fi-FI" smtClean="0"/>
              <a:t>12.12.2018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6237312"/>
            <a:ext cx="2736304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37312"/>
            <a:ext cx="385912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70" r:id="rId3"/>
    <p:sldLayoutId id="2147483671" r:id="rId4"/>
    <p:sldLayoutId id="2147483650" r:id="rId5"/>
    <p:sldLayoutId id="2147483669" r:id="rId6"/>
    <p:sldLayoutId id="2147483666" r:id="rId7"/>
    <p:sldLayoutId id="2147483675" r:id="rId8"/>
    <p:sldLayoutId id="2147483668" r:id="rId9"/>
    <p:sldLayoutId id="2147483655" r:id="rId10"/>
    <p:sldLayoutId id="2147483673" r:id="rId11"/>
    <p:sldLayoutId id="2147483663" r:id="rId12"/>
    <p:sldLayoutId id="2147483676" r:id="rId13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ietokayttoon.fi/julkaisut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riina.antikainen@ymparisto.fi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mailto:jarno.poskela@innotiimi-icg.com" TargetMode="External"/><Relationship Id="rId4" Type="http://schemas.openxmlformats.org/officeDocument/2006/relationships/hyperlink" Target="mailto:jari.stenvall@uta.fi" TargetMode="External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223682" cy="1641909"/>
          </a:xfrm>
        </p:spPr>
        <p:txBody>
          <a:bodyPr/>
          <a:lstStyle/>
          <a:p>
            <a:r>
              <a:rPr lang="fi-FI" sz="3600" dirty="0"/>
              <a:t>Kokeilukulttuuri Suomessa – opit, merkitys, systemaattinen toimintamalli ja suosituksia jatkotoimiksi (KOKSU)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7583722" cy="143370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14.12.2018    I  Tulosseminaari   </a:t>
            </a:r>
          </a:p>
          <a:p>
            <a:r>
              <a:rPr lang="fi-FI" dirty="0"/>
              <a:t>Riina Antikainen, Katriina Alhola, Hanna-Liisa </a:t>
            </a:r>
            <a:r>
              <a:rPr lang="fi-FI" dirty="0" smtClean="0"/>
              <a:t>Kangas, </a:t>
            </a:r>
            <a:r>
              <a:rPr lang="fi-FI" dirty="0"/>
              <a:t>Suomen ympäristökeskus 	</a:t>
            </a:r>
          </a:p>
          <a:p>
            <a:r>
              <a:rPr lang="fi-FI" dirty="0"/>
              <a:t>Jari Stenvall, Ulriika Leponiemi, Pasi-Heikki Rannisto, Elias Pekkola, TAY</a:t>
            </a:r>
          </a:p>
          <a:p>
            <a:r>
              <a:rPr lang="fi-FI" dirty="0"/>
              <a:t>Jarno Poskela, </a:t>
            </a:r>
            <a:r>
              <a:rPr lang="fi-FI" dirty="0" err="1"/>
              <a:t>Innotiimi</a:t>
            </a:r>
            <a:r>
              <a:rPr lang="fi-FI" dirty="0"/>
              <a:t> Oy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2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10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19470"/>
            <a:ext cx="88519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33257" cy="936104"/>
          </a:xfrm>
        </p:spPr>
        <p:txBody>
          <a:bodyPr/>
          <a:lstStyle/>
          <a:p>
            <a:r>
              <a:rPr lang="fi-FI" dirty="0"/>
              <a:t>Kokeilukulttuurin uudistavat mahdollisuudet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8284080" cy="3888433"/>
          </a:xfrm>
        </p:spPr>
        <p:txBody>
          <a:bodyPr>
            <a:normAutofit/>
          </a:bodyPr>
          <a:lstStyle/>
          <a:p>
            <a:r>
              <a:rPr lang="fi-FI" dirty="0"/>
              <a:t>Julkisen hallinnon sopeutumis- ja uudistumiskyvyn </a:t>
            </a:r>
            <a:r>
              <a:rPr lang="fi-FI" dirty="0" smtClean="0"/>
              <a:t>parantaminen</a:t>
            </a:r>
            <a:r>
              <a:rPr lang="fi-FI" dirty="0"/>
              <a:t>. </a:t>
            </a:r>
          </a:p>
          <a:p>
            <a:r>
              <a:rPr lang="fi-FI" dirty="0"/>
              <a:t>Ratkaisuja esimerkiksi kestävän kehityksen kaltaisiin monimutkaisiin ongelmiin ja tavoitteiden toteuttamiseen.</a:t>
            </a:r>
          </a:p>
          <a:p>
            <a:r>
              <a:rPr lang="fi-FI" dirty="0"/>
              <a:t>Tukea systeemisen muutoksen edistämiseen.</a:t>
            </a:r>
          </a:p>
          <a:p>
            <a:r>
              <a:rPr lang="fi-FI" dirty="0" err="1"/>
              <a:t>Monitoimijaiseen</a:t>
            </a:r>
            <a:r>
              <a:rPr lang="fi-FI" dirty="0"/>
              <a:t> ja </a:t>
            </a:r>
            <a:r>
              <a:rPr lang="fi-FI" dirty="0" err="1"/>
              <a:t>poikkisektoraaliseen</a:t>
            </a:r>
            <a:r>
              <a:rPr lang="fi-FI" dirty="0"/>
              <a:t> kehittämiseen, erityisesti kun ongelma tunnistetaan, mutta ratkaisua ei ole näköpiirissä.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1" y="-675456"/>
            <a:ext cx="452621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3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7780024" cy="4466104"/>
          </a:xfrm>
        </p:spPr>
        <p:txBody>
          <a:bodyPr>
            <a:normAutofit/>
          </a:bodyPr>
          <a:lstStyle/>
          <a:p>
            <a:r>
              <a:rPr lang="fi-FI" dirty="0" smtClean="0"/>
              <a:t>Kyvykkään </a:t>
            </a:r>
            <a:r>
              <a:rPr lang="fi-FI" dirty="0"/>
              <a:t>ja vaikuttavan julkishallinnon ohjelmallinen toiminta sekä verkosto levittämään ja vahvistamaan yhteisiä </a:t>
            </a:r>
            <a:r>
              <a:rPr lang="fi-FI" dirty="0" smtClean="0"/>
              <a:t>käytäntöjä.</a:t>
            </a:r>
          </a:p>
          <a:p>
            <a:pPr lvl="1"/>
            <a:r>
              <a:rPr lang="fi-FI" dirty="0" smtClean="0"/>
              <a:t>Ministeriötaso, </a:t>
            </a:r>
            <a:r>
              <a:rPr lang="fi-FI" dirty="0" smtClean="0"/>
              <a:t>poikkihallinnollinen. </a:t>
            </a:r>
            <a:endParaRPr lang="fi-FI" dirty="0" smtClean="0"/>
          </a:p>
          <a:p>
            <a:pPr lvl="1"/>
            <a:r>
              <a:rPr lang="fi-FI" dirty="0"/>
              <a:t>Kokeilu- ja innovaatiotoiminnan yksikkö koordinoivaksi </a:t>
            </a:r>
            <a:r>
              <a:rPr lang="fi-FI" dirty="0" smtClean="0"/>
              <a:t>tahoksi.</a:t>
            </a:r>
            <a:endParaRPr lang="fi-FI" dirty="0"/>
          </a:p>
          <a:p>
            <a:r>
              <a:rPr lang="fi-FI" dirty="0" smtClean="0"/>
              <a:t>Kokeilutoiminnan säännöllinen </a:t>
            </a:r>
            <a:r>
              <a:rPr lang="fi-FI" dirty="0"/>
              <a:t>arviointi esim. </a:t>
            </a:r>
            <a:r>
              <a:rPr lang="fi-FI" dirty="0" err="1"/>
              <a:t>KOKSUssa</a:t>
            </a:r>
            <a:r>
              <a:rPr lang="fi-FI" dirty="0"/>
              <a:t> kehitetyn </a:t>
            </a:r>
            <a:r>
              <a:rPr lang="fi-FI" dirty="0" err="1"/>
              <a:t>arviointikriteeristön</a:t>
            </a:r>
            <a:r>
              <a:rPr lang="fi-FI" dirty="0"/>
              <a:t> avulla.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33257" cy="936104"/>
          </a:xfrm>
        </p:spPr>
        <p:txBody>
          <a:bodyPr/>
          <a:lstStyle/>
          <a:p>
            <a:r>
              <a:rPr lang="fi-FI" dirty="0"/>
              <a:t>Suosituksia jatkotoimiksi </a:t>
            </a:r>
          </a:p>
        </p:txBody>
      </p:sp>
    </p:spTree>
    <p:extLst>
      <p:ext uri="{BB962C8B-B14F-4D97-AF65-F5344CB8AC3E}">
        <p14:creationId xmlns:p14="http://schemas.microsoft.com/office/powerpoint/2010/main" val="1438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3542" y="2296972"/>
            <a:ext cx="8233257" cy="40123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2600" dirty="0" smtClean="0"/>
              <a:t>Erityyppisiä </a:t>
            </a:r>
            <a:r>
              <a:rPr lang="fi-FI" sz="2600" dirty="0"/>
              <a:t>entistä kunnianhimoisempia ja pitkäjänteisempiä ja kokeiluja. </a:t>
            </a:r>
          </a:p>
          <a:p>
            <a:pPr lvl="0"/>
            <a:r>
              <a:rPr lang="fi-FI" sz="2600" dirty="0" smtClean="0"/>
              <a:t>Nivonta innovaatiotoimintaan </a:t>
            </a:r>
            <a:r>
              <a:rPr lang="fi-FI" sz="2600" dirty="0"/>
              <a:t>ja ennakointiin sekä  pitkän aikavälin kehittämistyöhön. </a:t>
            </a:r>
          </a:p>
          <a:p>
            <a:pPr lvl="0"/>
            <a:r>
              <a:rPr lang="fi-FI" sz="2600" dirty="0" smtClean="0"/>
              <a:t>Valtion </a:t>
            </a:r>
            <a:r>
              <a:rPr lang="fi-FI" sz="2600" dirty="0"/>
              <a:t>keskushallinnon ja alue- ja paikallistason </a:t>
            </a:r>
            <a:r>
              <a:rPr lang="fi-FI" sz="2600" dirty="0" smtClean="0"/>
              <a:t>välinen dialogi.</a:t>
            </a:r>
            <a:endParaRPr lang="fi-FI" sz="2600" dirty="0"/>
          </a:p>
          <a:p>
            <a:pPr lvl="0"/>
            <a:r>
              <a:rPr lang="fi-FI" sz="2600" dirty="0" smtClean="0"/>
              <a:t>Kokeiluosaamisen </a:t>
            </a:r>
            <a:r>
              <a:rPr lang="fi-FI" sz="2600" dirty="0" smtClean="0"/>
              <a:t>vahvistaminen </a:t>
            </a:r>
            <a:r>
              <a:rPr lang="fi-FI" sz="2600" dirty="0"/>
              <a:t>ja </a:t>
            </a:r>
            <a:r>
              <a:rPr lang="fi-FI" sz="2600" dirty="0" smtClean="0"/>
              <a:t>kytkentä koulutusohjelmiin. </a:t>
            </a:r>
            <a:endParaRPr lang="fi-FI" sz="2600" dirty="0"/>
          </a:p>
          <a:p>
            <a:pPr lvl="0"/>
            <a:r>
              <a:rPr lang="fi-FI" sz="2600" dirty="0" smtClean="0"/>
              <a:t>Parempi ymmärrys kokeilujen </a:t>
            </a:r>
            <a:r>
              <a:rPr lang="fi-FI" sz="2600" dirty="0"/>
              <a:t>ja </a:t>
            </a:r>
            <a:r>
              <a:rPr lang="fi-FI" sz="2600" dirty="0" smtClean="0"/>
              <a:t>suunnitelmallisen  hankekehittämisen </a:t>
            </a:r>
            <a:r>
              <a:rPr lang="fi-FI" sz="2600" dirty="0" smtClean="0"/>
              <a:t>käytöstä.</a:t>
            </a:r>
            <a:endParaRPr lang="fi-FI" sz="2600" dirty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13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33257" cy="936104"/>
          </a:xfrm>
        </p:spPr>
        <p:txBody>
          <a:bodyPr/>
          <a:lstStyle/>
          <a:p>
            <a:r>
              <a:rPr lang="fi-FI" dirty="0"/>
              <a:t>Kokeilevan toiminnan käytäntöjen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35130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33257" cy="936104"/>
          </a:xfrm>
        </p:spPr>
        <p:txBody>
          <a:bodyPr/>
          <a:lstStyle/>
          <a:p>
            <a:r>
              <a:rPr lang="fi-FI" dirty="0"/>
              <a:t>Käytännön kokeilutoiminnan edistäminen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7920880" cy="3385984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Kokeilevan </a:t>
            </a:r>
            <a:r>
              <a:rPr lang="fi-FI" dirty="0"/>
              <a:t>toimintamallin sisällyttäminen rahoitusmallien ehtoihin ja vaatimuksiin.</a:t>
            </a:r>
          </a:p>
          <a:p>
            <a:r>
              <a:rPr lang="fi-FI" dirty="0"/>
              <a:t>Alueelliset kokeilukummit </a:t>
            </a:r>
            <a:r>
              <a:rPr lang="fi-FI"/>
              <a:t>tai </a:t>
            </a:r>
            <a:r>
              <a:rPr lang="fi-FI" smtClean="0"/>
              <a:t>-toimistot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Kokeilujen digitaalisen alustan kehittäminen ja tunnettuuden </a:t>
            </a:r>
            <a:r>
              <a:rPr lang="fi-FI" dirty="0" smtClean="0"/>
              <a:t>parantaminen.</a:t>
            </a:r>
            <a:endParaRPr lang="fi-FI" dirty="0"/>
          </a:p>
          <a:p>
            <a:r>
              <a:rPr lang="fi-FI" dirty="0"/>
              <a:t>Kokeilujen tarvelähtöisyyden ja omistajuuden </a:t>
            </a:r>
            <a:r>
              <a:rPr lang="fi-FI" dirty="0" smtClean="0"/>
              <a:t>varmistaminen.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20" y="-99392"/>
            <a:ext cx="4038600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3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39552" y="2204863"/>
            <a:ext cx="4320480" cy="3921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Loppuraportti</a:t>
            </a:r>
            <a:r>
              <a:rPr lang="fr-FR" dirty="0" smtClean="0"/>
              <a:t>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Antikainen</a:t>
            </a:r>
            <a:r>
              <a:rPr lang="fr-FR" dirty="0"/>
              <a:t>, R., Kangas, H.-L., Alhola, K., Stenvall, J., Leponiemi, U., Pekkola, E., Rannisto, P.-H., Poskela, J. 2019.  </a:t>
            </a:r>
            <a:r>
              <a:rPr lang="fr-FR" dirty="0" err="1"/>
              <a:t>Kokeilukulttuuri</a:t>
            </a:r>
            <a:r>
              <a:rPr lang="fr-FR" dirty="0"/>
              <a:t> </a:t>
            </a:r>
            <a:r>
              <a:rPr lang="fr-FR" dirty="0" err="1"/>
              <a:t>Suomessa</a:t>
            </a:r>
            <a:r>
              <a:rPr lang="fr-FR" dirty="0"/>
              <a:t> – </a:t>
            </a:r>
            <a:r>
              <a:rPr lang="fr-FR" dirty="0" err="1"/>
              <a:t>nykytilanne</a:t>
            </a:r>
            <a:r>
              <a:rPr lang="fr-FR" dirty="0"/>
              <a:t> ja </a:t>
            </a:r>
            <a:r>
              <a:rPr lang="fr-FR" dirty="0" err="1"/>
              <a:t>kehittämistarpeet</a:t>
            </a:r>
            <a:r>
              <a:rPr lang="fr-FR" dirty="0"/>
              <a:t>. </a:t>
            </a:r>
            <a:r>
              <a:rPr lang="fi-FI" dirty="0"/>
              <a:t>Valtioneuvoston selvitys- ja tutkimustoiminnan julkaisusarja </a:t>
            </a:r>
            <a:r>
              <a:rPr lang="fi-FI" dirty="0" smtClean="0"/>
              <a:t>2/2019 (</a:t>
            </a:r>
            <a:r>
              <a:rPr lang="fi-FI" i="1" dirty="0" smtClean="0"/>
              <a:t>julkaistaan 14.1.2019</a:t>
            </a:r>
            <a:r>
              <a:rPr lang="fi-FI" dirty="0" smtClean="0"/>
              <a:t>).</a:t>
            </a:r>
            <a:endParaRPr lang="fi-FI" dirty="0"/>
          </a:p>
          <a:p>
            <a:pPr marL="0" indent="0">
              <a:buNone/>
            </a:pPr>
            <a:r>
              <a:rPr lang="fi-FI" sz="2200" dirty="0" smtClean="0">
                <a:hlinkClick r:id="rId2"/>
              </a:rPr>
              <a:t>https</a:t>
            </a:r>
            <a:r>
              <a:rPr lang="fi-FI" sz="2200" dirty="0">
                <a:hlinkClick r:id="rId2"/>
              </a:rPr>
              <a:t>://</a:t>
            </a:r>
            <a:r>
              <a:rPr lang="fi-FI" sz="2200" dirty="0" smtClean="0">
                <a:hlinkClick r:id="rId2"/>
              </a:rPr>
              <a:t>tietokayttoon.fi/julkaisut</a:t>
            </a:r>
            <a:endParaRPr lang="fi-FI" sz="2200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</a:t>
            </a:r>
            <a:r>
              <a:rPr lang="fi-FI" dirty="0" smtClean="0"/>
              <a:t>tuotokset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6625"/>
            <a:ext cx="3960440" cy="576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215516" y="3645024"/>
            <a:ext cx="9145016" cy="792088"/>
          </a:xfrm>
        </p:spPr>
        <p:txBody>
          <a:bodyPr>
            <a:normAutofit/>
          </a:bodyPr>
          <a:lstStyle/>
          <a:p>
            <a:r>
              <a:rPr lang="fi-FI" dirty="0" err="1">
                <a:hlinkClick r:id="rId3"/>
              </a:rPr>
              <a:t>riina.antikainen@ymparisto.fi</a:t>
            </a:r>
            <a:r>
              <a:rPr lang="fi-FI" dirty="0"/>
              <a:t> / </a:t>
            </a:r>
            <a:r>
              <a:rPr lang="fi-FI" dirty="0" err="1">
                <a:hlinkClick r:id="rId4"/>
              </a:rPr>
              <a:t>jari.stenvall@uta.fi</a:t>
            </a:r>
            <a:r>
              <a:rPr lang="fi-FI" dirty="0"/>
              <a:t> / </a:t>
            </a:r>
            <a:r>
              <a:rPr lang="fi-FI" dirty="0" err="1">
                <a:hlinkClick r:id="rId5"/>
              </a:rPr>
              <a:t>jarno.poskela@innotiimi-icg.com</a:t>
            </a:r>
            <a:r>
              <a:rPr lang="fi-FI" dirty="0"/>
              <a:t>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323528" y="6597402"/>
            <a:ext cx="827088" cy="228600"/>
          </a:xfrm>
        </p:spPr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8758238" y="6237288"/>
            <a:ext cx="385762" cy="228600"/>
          </a:xfrm>
        </p:spPr>
        <p:txBody>
          <a:bodyPr/>
          <a:lstStyle/>
          <a:p>
            <a:fld id="{1EA1DD0D-7089-48C5-B116-A19F892CF1D9}" type="slidenum">
              <a:rPr lang="fi-FI" smtClean="0"/>
              <a:t>16</a:t>
            </a:fld>
            <a:endParaRPr lang="fi-FI"/>
          </a:p>
        </p:txBody>
      </p:sp>
      <p:pic>
        <p:nvPicPr>
          <p:cNvPr id="9" name="Kuva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401289"/>
            <a:ext cx="921385" cy="6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19" y="4594011"/>
            <a:ext cx="1560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48" y="4401289"/>
            <a:ext cx="11826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55" y="-27384"/>
            <a:ext cx="54863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032" y="2060848"/>
            <a:ext cx="8712968" cy="331236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 panose="020F0302020204030204" pitchFamily="34" charset="0"/>
              </a:rPr>
              <a:t>Tavoite: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3600" dirty="0">
                <a:latin typeface="Calibri Light" panose="020F0302020204030204" pitchFamily="34" charset="0"/>
              </a:rPr>
              <a:t>tuottaa hyvin perusteltu ehdotus </a:t>
            </a:r>
            <a:r>
              <a:rPr lang="fi-FI" sz="3600" b="1" dirty="0">
                <a:latin typeface="Calibri Light" panose="020F0302020204030204" pitchFamily="34" charset="0"/>
              </a:rPr>
              <a:t>kokeilukulttuurin edistymisen</a:t>
            </a:r>
            <a:r>
              <a:rPr lang="fi-FI" sz="3600" dirty="0">
                <a:latin typeface="Calibri Light" panose="020F0302020204030204" pitchFamily="34" charset="0"/>
              </a:rPr>
              <a:t> seurannan systemaattisesta toimintamallista ja arviointikehikosta sekä laatia </a:t>
            </a:r>
            <a:r>
              <a:rPr lang="fi-FI" sz="3600" b="1" dirty="0">
                <a:latin typeface="Calibri Light" panose="020F0302020204030204" pitchFamily="34" charset="0"/>
              </a:rPr>
              <a:t>suosituksia kokeilukulttuurin jatkotoimenpiteistä seuraavalla hallituskaudella</a:t>
            </a:r>
            <a:r>
              <a:rPr lang="fi-FI" sz="3600" dirty="0">
                <a:latin typeface="Calibri Light" panose="020F0302020204030204" pitchFamily="34" charset="0"/>
              </a:rPr>
              <a:t>. </a:t>
            </a:r>
            <a:endParaRPr lang="fi-FI" sz="3600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8" y="-603448"/>
            <a:ext cx="6230426" cy="33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8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67544" y="2132856"/>
            <a:ext cx="823325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A) Onko tieto ja ymmärrys lisääntynyt siitä, miten kokeiluista voidaan oppia ja millainen kokeilu soveltuu mihinkin tarkoitukseen?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B) Mikä on ollut Otetaan käyttöön kokeilukulttuuri -kärkihankkeen merkitys kokeilukulttuurin muutokselle tähän mennessä?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C) Mikä on hallituksen strategisten kokeilujen merkitys yhteiskuntapolitiikan ja toimintakulttuurin uudistamisessa?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D) Minkälainen voisi olla pysyvä ja systemaattinen toimintamalli ja arviointikehikko kokeilukulttuurin edistymisen seuraamiselle?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E) Millaista kokeilukulttuuria kannattaisi jatkaa ja miten? Mitä seuraavan hallituksen kannattaisi tehdä kokeilukulttuurin saralla?</a:t>
            </a:r>
          </a:p>
          <a:p>
            <a:endParaRPr lang="fi-FI" dirty="0">
              <a:latin typeface="Calibri Light" panose="020F0302020204030204" pitchFamily="34" charset="0"/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Calibri Light" panose="020F0302020204030204" pitchFamily="34" charset="0"/>
              </a:rPr>
              <a:t>Tutkimuskysymykset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380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12.12.2018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412776"/>
            <a:ext cx="9102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Aineistot ja menetelmät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395536" y="2564905"/>
            <a:ext cx="6264696" cy="3024336"/>
          </a:xfrm>
        </p:spPr>
        <p:txBody>
          <a:bodyPr>
            <a:normAutofit/>
          </a:bodyPr>
          <a:lstStyle/>
          <a:p>
            <a:r>
              <a:rPr lang="fi-FI" dirty="0" smtClean="0"/>
              <a:t>Kysely (132 vastaajaa)</a:t>
            </a:r>
          </a:p>
          <a:p>
            <a:r>
              <a:rPr lang="fi-FI" dirty="0" smtClean="0"/>
              <a:t>Haastattelut (19 henkilöä)</a:t>
            </a:r>
          </a:p>
          <a:p>
            <a:r>
              <a:rPr lang="fi-FI" dirty="0" smtClean="0"/>
              <a:t>5 työpajaa </a:t>
            </a:r>
          </a:p>
          <a:p>
            <a:pPr lvl="1"/>
            <a:r>
              <a:rPr lang="fi-FI" dirty="0"/>
              <a:t>Tampere, </a:t>
            </a:r>
            <a:r>
              <a:rPr lang="fi-FI" dirty="0" smtClean="0"/>
              <a:t>Helsinki *2, </a:t>
            </a:r>
            <a:r>
              <a:rPr lang="fi-FI" dirty="0"/>
              <a:t>Joensuu, </a:t>
            </a:r>
            <a:r>
              <a:rPr lang="fi-FI" dirty="0" smtClean="0"/>
              <a:t>Oulu</a:t>
            </a:r>
          </a:p>
          <a:p>
            <a:pPr lvl="1"/>
            <a:r>
              <a:rPr lang="fi-FI" dirty="0" smtClean="0"/>
              <a:t>87 </a:t>
            </a:r>
            <a:r>
              <a:rPr lang="fi-FI" dirty="0"/>
              <a:t>osallistujaa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5558769" cy="3126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12.12.2018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xmlns="" id="{CECACDC6-67BB-48E7-9ECA-43F4A371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+"/>
            </a:pPr>
            <a:r>
              <a:rPr lang="fi-FI" dirty="0"/>
              <a:t>Kokeiluilmiön synnyttäminen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Paljon pieniä arjen kokeiluja eri alueilla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Kokeilut osaksi kehittäjän normaalia työkalupakkia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Epäonnistumisten hyväksyminen</a:t>
            </a:r>
            <a:endParaRPr lang="fi-FI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Kokeilukulttuurin leviäminen ”joka niemeen ja notkoon”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Kokeilut osana organisaatioiden johtamista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Kokeilukulttuurissa ”hyvää pöhinää”</a:t>
            </a:r>
          </a:p>
        </p:txBody>
      </p:sp>
    </p:spTree>
    <p:extLst>
      <p:ext uri="{BB962C8B-B14F-4D97-AF65-F5344CB8AC3E}">
        <p14:creationId xmlns:p14="http://schemas.microsoft.com/office/powerpoint/2010/main" val="35496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xmlns="" id="{C22F975F-1B7A-45C5-B8CF-53BE1A2FF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+"/>
            </a:pPr>
            <a:r>
              <a:rPr lang="fi-FI" dirty="0"/>
              <a:t>Osaaminen kokeilujen käynnistämisessä ja toteuttamisessa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Kokeilutiedon kerääminen ja jakaminen (Kokeileva Suomi, Kokeilun paikka)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Pienkokeilujen rahoittaminen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Kokeiluista oppiminen ja tulosten hyödyntäminen päätöksenteossa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Kokeilutoiminta osana julkisen sektorin päätöksentekijöiden ja organisaation kehittäjien ammattitaitoa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Onko kokeiluille tilaa hankerahoituksessa?</a:t>
            </a:r>
          </a:p>
          <a:p>
            <a:pPr>
              <a:buFont typeface="Arial" pitchFamily="34" charset="0"/>
              <a:buChar char="+"/>
            </a:pPr>
            <a:endParaRPr lang="fi-FI" dirty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Kokeilujen aloitus onnistuu – lopetus ontuu!</a:t>
            </a:r>
          </a:p>
        </p:txBody>
      </p:sp>
    </p:spTree>
    <p:extLst>
      <p:ext uri="{BB962C8B-B14F-4D97-AF65-F5344CB8AC3E}">
        <p14:creationId xmlns:p14="http://schemas.microsoft.com/office/powerpoint/2010/main" val="16721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6165AC12-F715-4F4B-BD69-E531CD6C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+"/>
            </a:pPr>
            <a:r>
              <a:rPr lang="fi-FI" dirty="0"/>
              <a:t>Strategiset kokeilut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fi-FI" dirty="0"/>
              <a:t>Kokeilut suunnitelmallisen hankekehittämisen rinnalla 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fi-FI" dirty="0"/>
              <a:t>Kokeilukeskittymät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omistajuus ja tarvelähtöisyys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monipuolisuus, kunnianhimo ja laajuus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tulosten skaalaaminen ja monistaminen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Calibri" panose="020F0502020204030204" pitchFamily="34" charset="0"/>
              <a:buChar char="?"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xmlns="" id="{108D6631-16FF-41A4-B5EB-629E85D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42" y="1268760"/>
            <a:ext cx="8233257" cy="936104"/>
          </a:xfrm>
        </p:spPr>
        <p:txBody>
          <a:bodyPr/>
          <a:lstStyle/>
          <a:p>
            <a:r>
              <a:rPr lang="fi-FI" dirty="0"/>
              <a:t>Kokeiluista lisäpotkua julkisen sektorin päätöksentekoon!</a:t>
            </a:r>
          </a:p>
        </p:txBody>
      </p:sp>
    </p:spTree>
    <p:extLst>
      <p:ext uri="{BB962C8B-B14F-4D97-AF65-F5344CB8AC3E}">
        <p14:creationId xmlns:p14="http://schemas.microsoft.com/office/powerpoint/2010/main" val="29455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12.12.2018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9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85875"/>
            <a:ext cx="8937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 TEAS_pohja_FI">
  <a:themeElements>
    <a:clrScheme name="Valtioneuvosto">
      <a:dk1>
        <a:sysClr val="windowText" lastClr="000000"/>
      </a:dk1>
      <a:lt1>
        <a:sysClr val="window" lastClr="FFFFFF"/>
      </a:lt1>
      <a:dk2>
        <a:srgbClr val="006FB9"/>
      </a:dk2>
      <a:lt2>
        <a:srgbClr val="7A8A90"/>
      </a:lt2>
      <a:accent1>
        <a:srgbClr val="0ABBEF"/>
      </a:accent1>
      <a:accent2>
        <a:srgbClr val="006FB9"/>
      </a:accent2>
      <a:accent3>
        <a:srgbClr val="82C4D9"/>
      </a:accent3>
      <a:accent4>
        <a:srgbClr val="BAE0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0c7317f-dcb9-485d-84da-bf6fec3725ca">Z3KAZQXCTMCE-1165040914-14</_dlc_DocId>
    <_dlc_DocIdUrl xmlns="a0c7317f-dcb9-485d-84da-bf6fec3725ca">
      <Url>https://sisalto.eduskunta.fi/FI/valiokunnat/tulevaisuusvaliokunta/_layouts/15/DocIdRedir.aspx?ID=Z3KAZQXCTMCE-1165040914-14</Url>
      <Description>Z3KAZQXCTMCE-1165040914-14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81978-A0F5-4095-8EA6-041428BEB8AF}"/>
</file>

<file path=customXml/itemProps2.xml><?xml version="1.0" encoding="utf-8"?>
<ds:datastoreItem xmlns:ds="http://schemas.openxmlformats.org/officeDocument/2006/customXml" ds:itemID="{4C232BC5-473A-4D2F-9098-F64E55F349AC}"/>
</file>

<file path=customXml/itemProps3.xml><?xml version="1.0" encoding="utf-8"?>
<ds:datastoreItem xmlns:ds="http://schemas.openxmlformats.org/officeDocument/2006/customXml" ds:itemID="{92D44C82-E341-4B57-91FE-2FE0A33AD7B1}"/>
</file>

<file path=customXml/itemProps4.xml><?xml version="1.0" encoding="utf-8"?>
<ds:datastoreItem xmlns:ds="http://schemas.openxmlformats.org/officeDocument/2006/customXml" ds:itemID="{FFAE83DA-65C6-474A-AC53-A7E6C22A690F}"/>
</file>

<file path=docProps/app.xml><?xml version="1.0" encoding="utf-8"?>
<Properties xmlns="http://schemas.openxmlformats.org/officeDocument/2006/extended-properties" xmlns:vt="http://schemas.openxmlformats.org/officeDocument/2006/docPropsVTypes">
  <Template>VN TEAS_pohja_FI</Template>
  <TotalTime>906</TotalTime>
  <Words>632</Words>
  <Application>Microsoft Office PowerPoint</Application>
  <PresentationFormat>Näytössä katseltava diaesitys (4:3)</PresentationFormat>
  <Paragraphs>110</Paragraphs>
  <Slides>16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VN TEAS_pohja_FI</vt:lpstr>
      <vt:lpstr>Kokeilukulttuuri Suomessa – opit, merkitys, systemaattinen toimintamalli ja suosituksia jatkotoimiksi (KOKSU)</vt:lpstr>
      <vt:lpstr>PowerPoint-esitys</vt:lpstr>
      <vt:lpstr>Tutkimuskysymykset</vt:lpstr>
      <vt:lpstr>PowerPoint-esitys</vt:lpstr>
      <vt:lpstr>Aineistot ja menetelmät</vt:lpstr>
      <vt:lpstr>Kokeilukulttuurissa ”hyvää pöhinää”</vt:lpstr>
      <vt:lpstr>Kokeilujen aloitus onnistuu – lopetus ontuu!</vt:lpstr>
      <vt:lpstr>Kokeiluista lisäpotkua julkisen sektorin päätöksentekoon!</vt:lpstr>
      <vt:lpstr>PowerPoint-esitys</vt:lpstr>
      <vt:lpstr>PowerPoint-esitys</vt:lpstr>
      <vt:lpstr>Kokeilukulttuurin uudistavat mahdollisuudet</vt:lpstr>
      <vt:lpstr>Suosituksia jatkotoimiksi </vt:lpstr>
      <vt:lpstr>Kokeilevan toiminnan käytäntöjen kehittäminen</vt:lpstr>
      <vt:lpstr>Käytännön kokeilutoiminnan edistäminen</vt:lpstr>
      <vt:lpstr>Hankkeen tuotokset</vt:lpstr>
      <vt:lpstr>PowerPoint-esitys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Kiertotalouden taloudelliset ohjauskeinot</dc:title>
  <dc:creator>Antikainen Riina</dc:creator>
  <cp:lastModifiedBy>Antikainen Riina</cp:lastModifiedBy>
  <cp:revision>54</cp:revision>
  <dcterms:created xsi:type="dcterms:W3CDTF">2018-10-09T14:00:55Z</dcterms:created>
  <dcterms:modified xsi:type="dcterms:W3CDTF">2018-12-12T14:37:17Z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8bf71b70-f414-4c73-8aa7-5a25c0f7aff0</vt:lpwstr>
  </property>
  <property fmtid="{D5CDD505-2E9C-101B-9397-08002B2CF9AE}" pid="3" name="ContentTypeId">
    <vt:lpwstr>0x010100D654F17EFC689B4DB61464252A2B3BD1</vt:lpwstr>
  </property>
</Properties>
</file>